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257" r:id="rId3"/>
    <p:sldId id="263" r:id="rId4"/>
    <p:sldId id="262" r:id="rId5"/>
    <p:sldId id="261" r:id="rId6"/>
    <p:sldId id="264" r:id="rId7"/>
    <p:sldId id="265" r:id="rId8"/>
    <p:sldId id="269" r:id="rId9"/>
    <p:sldId id="270" r:id="rId10"/>
    <p:sldId id="271" r:id="rId11"/>
    <p:sldId id="298" r:id="rId12"/>
    <p:sldId id="272" r:id="rId13"/>
    <p:sldId id="268" r:id="rId14"/>
    <p:sldId id="267" r:id="rId15"/>
    <p:sldId id="275" r:id="rId16"/>
    <p:sldId id="273" r:id="rId17"/>
    <p:sldId id="331" r:id="rId18"/>
    <p:sldId id="330" r:id="rId19"/>
    <p:sldId id="274" r:id="rId20"/>
    <p:sldId id="279" r:id="rId21"/>
    <p:sldId id="280" r:id="rId22"/>
    <p:sldId id="277" r:id="rId23"/>
    <p:sldId id="278" r:id="rId24"/>
    <p:sldId id="276" r:id="rId25"/>
    <p:sldId id="299" r:id="rId26"/>
    <p:sldId id="281" r:id="rId27"/>
    <p:sldId id="284" r:id="rId28"/>
    <p:sldId id="282" r:id="rId29"/>
    <p:sldId id="283" r:id="rId30"/>
    <p:sldId id="322" r:id="rId31"/>
    <p:sldId id="324" r:id="rId32"/>
    <p:sldId id="325" r:id="rId33"/>
    <p:sldId id="326" r:id="rId34"/>
    <p:sldId id="327" r:id="rId35"/>
    <p:sldId id="328" r:id="rId36"/>
    <p:sldId id="285" r:id="rId37"/>
    <p:sldId id="286" r:id="rId38"/>
    <p:sldId id="329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323" r:id="rId47"/>
    <p:sldId id="294" r:id="rId48"/>
    <p:sldId id="295" r:id="rId49"/>
    <p:sldId id="296" r:id="rId50"/>
    <p:sldId id="297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8" r:id="rId64"/>
    <p:sldId id="319" r:id="rId65"/>
    <p:sldId id="315" r:id="rId66"/>
    <p:sldId id="316" r:id="rId67"/>
    <p:sldId id="317" r:id="rId68"/>
    <p:sldId id="320" r:id="rId69"/>
    <p:sldId id="321" r:id="rId70"/>
    <p:sldId id="312" r:id="rId71"/>
    <p:sldId id="313" r:id="rId7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7" autoAdjust="0"/>
    <p:restoredTop sz="85056" autoAdjust="0"/>
  </p:normalViewPr>
  <p:slideViewPr>
    <p:cSldViewPr snapToGrid="0">
      <p:cViewPr varScale="1">
        <p:scale>
          <a:sx n="99" d="100"/>
          <a:sy n="99" d="100"/>
        </p:scale>
        <p:origin x="7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EC932-4E04-49DA-8150-93C74EA35E55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AB76D-9C4A-4A87-8074-5CC39F4E8C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8209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AB76D-9C4A-4A87-8074-5CC39F4E8C31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6632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F98E5B7-A880-FCFD-97AD-C177EE98E9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8034542F-7B0D-EA8B-53C6-A30252C76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D25E9E1D-8EA0-B931-49FB-ADCC35C5B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00C2-05E5-4524-8980-3957831E661C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A49598FB-81CB-2D6D-7A10-106F79A40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A7931FA8-7816-C275-2F97-3387F7BA6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8666-BE1D-476B-968E-16FEAA4CC4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1694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61A1262-D52A-0A2D-894C-7CB797D13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="" xmlns:a16="http://schemas.microsoft.com/office/drawing/2014/main" id="{EEAD206E-64AE-63B8-80E1-6499FEA36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86E04205-4B01-26E5-8CAB-6EFA2A2D5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00C2-05E5-4524-8980-3957831E661C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278A901E-C2E8-2C78-6E9C-069A038E0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F2D061E2-945B-CB86-1E13-C49D8B84F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8666-BE1D-476B-968E-16FEAA4CC4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8751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="" xmlns:a16="http://schemas.microsoft.com/office/drawing/2014/main" id="{ABEAC4D1-3B6B-F59A-D39B-9AC702A445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="" xmlns:a16="http://schemas.microsoft.com/office/drawing/2014/main" id="{CBBAA5CD-422E-524F-C5CF-1518C5320D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D4FBC4FA-A1F8-051A-6ACF-EB1045FB6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00C2-05E5-4524-8980-3957831E661C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B1DBC201-AA5F-0DE4-E495-C437014BE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9AB2933D-9572-78AD-5580-E73B695E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8666-BE1D-476B-968E-16FEAA4CC4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3516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808DE763-7280-D2B5-F0B3-A2AD9A42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AF972799-14A4-2E28-A1C8-FC0F200C7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2552FCA6-0646-6893-69B7-C5FE7C25C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00C2-05E5-4524-8980-3957831E661C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13C19C05-1BF5-7DF9-1D54-38BD44BBF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48CF03C8-D800-19E7-9708-DCBEF8CA8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8666-BE1D-476B-968E-16FEAA4CC4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3185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5B53803-4532-318F-2743-EDE7B0A3F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A4CD39AF-A9A4-3B83-160A-B11E33F0C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B5E89C3C-4285-BD51-BA21-90072CE75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00C2-05E5-4524-8980-3957831E661C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40023345-BE33-E6B7-B1DE-42BEF77FA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F0480583-1560-B865-C13B-8E9E43746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8666-BE1D-476B-968E-16FEAA4CC4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0640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9B5377E7-95E6-94E8-D51D-0C75B5525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6C9272D6-A81A-DAF8-3E60-4ACBF3EDC0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92FAFDBC-ADCE-9066-AFCA-52E5CA312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A0EFE1A7-7DFD-CFE2-0F93-38FEB0B67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00C2-05E5-4524-8980-3957831E661C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003F3F8C-DA63-E285-7B9A-DF48D8850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48026418-58F3-7C29-9EE6-E6E07980C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8666-BE1D-476B-968E-16FEAA4CC4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6730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B9893B0-2BAE-FAAB-B76A-043EDFF12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B55AB5BF-DBAA-F569-C8BE-D0A2F0DED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6B88659C-84FF-64DA-89BC-A88ED8323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="" xmlns:a16="http://schemas.microsoft.com/office/drawing/2014/main" id="{53BE555B-6386-1972-4F77-A9306EA94D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="" xmlns:a16="http://schemas.microsoft.com/office/drawing/2014/main" id="{D303D3E8-5F8B-DD35-6708-1F8CF8AD19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="" xmlns:a16="http://schemas.microsoft.com/office/drawing/2014/main" id="{06097262-A8FA-297D-7316-DB7C31456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00C2-05E5-4524-8980-3957831E661C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="" xmlns:a16="http://schemas.microsoft.com/office/drawing/2014/main" id="{7D7E962B-2D17-9280-DCD1-F712C68B7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="" xmlns:a16="http://schemas.microsoft.com/office/drawing/2014/main" id="{28C132ED-8365-D6F6-6A9E-D348DE775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8666-BE1D-476B-968E-16FEAA4CC4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8188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A1723CA-53DC-1176-3AE6-50C3B1938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="" xmlns:a16="http://schemas.microsoft.com/office/drawing/2014/main" id="{BA72CBE8-1C65-69E4-A2AC-F846B4160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00C2-05E5-4524-8980-3957831E661C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12D0D5E6-525D-60E7-72D3-6447B9214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C37EA4CF-FEB9-621E-2725-DFEEE97F8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8666-BE1D-476B-968E-16FEAA4CC4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1589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="" xmlns:a16="http://schemas.microsoft.com/office/drawing/2014/main" id="{EBBBF3AF-61DF-DF83-DD4A-6855721D1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00C2-05E5-4524-8980-3957831E661C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="" xmlns:a16="http://schemas.microsoft.com/office/drawing/2014/main" id="{D2F4C99B-1DF4-E4F0-41C8-06F1547AE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15F4FE08-3950-D38D-C076-5079FC8EA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8666-BE1D-476B-968E-16FEAA4CC4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5341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83CFDD00-BCAB-23D8-DB09-F87E82C67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38F9D79D-F50B-0E5B-36F8-457B02D77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45FF22F0-1308-5B39-FC7B-C5198BD9D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24C93BA0-93FF-9935-E6CB-D8B323EF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00C2-05E5-4524-8980-3957831E661C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1CA551B5-BD73-65EE-4FBB-B5BE42369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3E7A95D6-8282-D35B-58C7-E56B8AD00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8666-BE1D-476B-968E-16FEAA4CC4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7156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155734A-3A62-F261-5361-3BD1745CB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="" xmlns:a16="http://schemas.microsoft.com/office/drawing/2014/main" id="{0EEB401C-6E51-6028-0BB2-7264C87BDB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7256FCFF-175D-C2D7-1528-1F7236F03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A36CCF69-1A08-4D20-CB6D-1CC7E52CA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00C2-05E5-4524-8980-3957831E661C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6354E757-16E5-D083-3C7A-9DEA4EE95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86B0D270-2A28-BF6F-B5A2-F3230C7E9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8666-BE1D-476B-968E-16FEAA4CC4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7499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="" xmlns:a16="http://schemas.microsoft.com/office/drawing/2014/main" id="{B4B95AE0-F034-3A02-1680-4A5F56804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72889346-C123-BDFB-AAE4-655A9D88A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1E8A74F3-8C98-EA6A-4206-9791811E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300C2-05E5-4524-8980-3957831E661C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553D8582-E601-F7B2-8F5F-C5E34638CC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FE5AAC2D-4B47-EB33-7999-0D01A9D4BF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88666-BE1D-476B-968E-16FEAA4CC4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423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ortograf.pl/watpliwosci-jezykowe/jak-piszemy-ps-czy-p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dobryslownik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6.jpg"/><Relationship Id="rId2" Type="http://schemas.openxmlformats.org/officeDocument/2006/relationships/hyperlink" Target="https://wsjp.pl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s://dobryslownik.pl/kompendium-regul-jezykowych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etoda-tippinga.pl/web/trzy-listy/" TargetMode="External"/><Relationship Id="rId2" Type="http://schemas.openxmlformats.org/officeDocument/2006/relationships/hyperlink" Target="https://totalnabiologia.com.pl/radykalne-wybaczani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11E25689-266C-E93A-340E-8F4972876A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0084" y="2043193"/>
            <a:ext cx="10251831" cy="2476307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 biegiem dolnej Wisły. 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Toruńsko-lwowskie spotkania na szlakach języka, historii i kultury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E39F3410-B003-34C9-F0D5-4F071BDB33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3271" y="5555965"/>
            <a:ext cx="6374295" cy="105972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Projekt finansowany przez </a:t>
            </a:r>
            <a:r>
              <a:rPr lang="pl-PL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Narodową Agencję Wymiany Akademickiej w ramach programu „Promocja Języka Polskiego” </a:t>
            </a:r>
            <a:br>
              <a:rPr lang="pl-PL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umowa nr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BJP/PJP/2024/1/00017/U/00001)</a:t>
            </a:r>
            <a:endParaRPr lang="pl-PL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C41C5DF0-2553-7962-3378-8AECEBA910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71" y="5358585"/>
            <a:ext cx="2536058" cy="134570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CB53BEAE-738C-6097-4B32-2ED797235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91" y="269949"/>
            <a:ext cx="3421462" cy="1438723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="" xmlns:a16="http://schemas.microsoft.com/office/drawing/2014/main" id="{F06528CD-6CAA-A2A8-93D8-A4A7FEA11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8207" y="5358585"/>
            <a:ext cx="1833647" cy="134570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525" y="426697"/>
            <a:ext cx="2713363" cy="116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35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87BD9717-5FC8-4859-B093-277877DF0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9057"/>
          </a:xfrm>
        </p:spPr>
        <p:txBody>
          <a:bodyPr>
            <a:normAutofit fontScale="90000"/>
          </a:bodyPr>
          <a:lstStyle/>
          <a:p>
            <a:r>
              <a:rPr lang="pl-PL" dirty="0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15E500CE-06AA-4FA2-A592-455072AF7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1" y="212436"/>
            <a:ext cx="10947400" cy="6280439"/>
          </a:xfrm>
        </p:spPr>
        <p:txBody>
          <a:bodyPr>
            <a:normAutofit/>
          </a:bodyPr>
          <a:lstStyle/>
          <a:p>
            <a:r>
              <a:rPr lang="pl-PL" sz="3200" dirty="0"/>
              <a:t>List 1: pozwala na pełne wyrażenie uczuć i emocji. Można w nim opisywać sytuacje, które nas zraniły, a także nazwać wszelkie uczucia, takie jak złość, nienawiść, smutek, rozpacz, bezsilność, zazdrość, poczucie winy czy wstyd. Ważne jest, aby skupić się na emocjach. Chodzi nie tyle o to, co się stało naprawdę, lecz o to, jak daną sytuację czy zachowanie odczuliśmy. Powinniśmy uruchamiać nagromadzone emocje, musimy je poczuć. Jeśli jesteśmy źli na kogoś, to nie piszemy </a:t>
            </a:r>
            <a:r>
              <a:rPr lang="pl-PL" sz="3200" u="sng" dirty="0"/>
              <a:t>o złości</a:t>
            </a:r>
            <a:r>
              <a:rPr lang="pl-PL" sz="3200" dirty="0"/>
              <a:t>, ale piszemy </a:t>
            </a:r>
            <a:r>
              <a:rPr lang="pl-PL" sz="3200" u="sng" dirty="0"/>
              <a:t>ze złością</a:t>
            </a:r>
            <a:r>
              <a:rPr lang="pl-PL" sz="3200" dirty="0"/>
              <a:t>. Piszemy do momentu, aż wyczerpiemy temat i pojawi się odczucie „napisałem już wszystko, co się dało… już nie mam nic więcej do powiedzenia”. Jak skończymy pisać, to się pod tym podpisujemy imieniem i nazwiskiem. </a:t>
            </a:r>
          </a:p>
          <a:p>
            <a:endParaRPr lang="pl-PL" sz="2400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71BEC439-8511-4E75-A4E1-3AFA46036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61" y="6004485"/>
            <a:ext cx="5858764" cy="9754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4B227F4F-A07F-4295-9FAE-A6EA5035A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2475" y="6004485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21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3D87B20-8DCF-4277-A150-C9EDB26D7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25"/>
            <a:ext cx="10591800" cy="483961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EE7A3985-6BE9-4B42-9299-B8C306632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1023257"/>
            <a:ext cx="10961914" cy="5153706"/>
          </a:xfrm>
        </p:spPr>
        <p:txBody>
          <a:bodyPr/>
          <a:lstStyle/>
          <a:p>
            <a:r>
              <a:rPr lang="pl-PL" dirty="0"/>
              <a:t>List 2: może zacząć się od słów: „Chcę Ci wybaczyć, ale jeszcze…”. W dalszej części listu należy wyrzucić z siebie wszystkie pozostałe uczucia, takie jak złość czy żal. Następnie otwieramy się na możliwość, że sytuacja wydarzyła się nie przeciwko nam, ale dla nas. Trzeba spróbować zbalansować gniew i współczucie oraz złość i otwartość na to, że sytuacja niesie dla nas jakąś lekcję.</a:t>
            </a:r>
          </a:p>
          <a:p>
            <a:r>
              <a:rPr lang="pl-PL" dirty="0"/>
              <a:t>List 3: porzucamy perspektywę ofiary, patrzymy na sytuację z lotu ptaka i otwieramy się na to, że doświadczenie to było dla nas darem. </a:t>
            </a:r>
          </a:p>
          <a:p>
            <a:pPr marL="0" indent="0">
              <a:buNone/>
            </a:pPr>
            <a:r>
              <a:rPr lang="pl-PL" dirty="0"/>
              <a:t>    Czasowa odległość między listami to 24-48 godz. Żadnego listu nie powinniśmy wysyłać do osoby, której dotyczy. Polecane jest przeczytanie listu na głos, jakbyśmy czytali go osobie, do której jest skierowany. Każdy list trzeba zniszczyć – spalić lub potargać i wyrzucić. 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13CF08DD-59C1-4FC0-BC36-6901D576F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36" y="5882555"/>
            <a:ext cx="5858764" cy="9754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1C015213-1F6E-469D-96C8-7A1A4365F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3426" y="5985342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25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3387986-0F8F-438A-BA64-FFF289E36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365126"/>
            <a:ext cx="10541000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5C07DA1A-09AC-44F8-8033-501421386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618" y="391910"/>
            <a:ext cx="11242963" cy="5872162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	</a:t>
            </a:r>
            <a:r>
              <a:rPr lang="pl-PL" sz="2400" dirty="0"/>
              <a:t>Można stosować te metody wobec siebie. W pracy nad </a:t>
            </a:r>
            <a:r>
              <a:rPr lang="pl-PL" sz="2400" dirty="0" err="1"/>
              <a:t>samowybaczeniem</a:t>
            </a:r>
            <a:r>
              <a:rPr lang="pl-PL" sz="2400" dirty="0"/>
              <a:t> ważne jest, aby doprowadzić proces do końca i zobaczyć siebie łaskawym okiem. Możemy wybrać konkretny obszar życia, tak jak finanse czy zdrowie, i napisać trzy listy, wybaczając to, co się wydarzyło w tym obszarze. </a:t>
            </a:r>
          </a:p>
          <a:p>
            <a:pPr marL="0" indent="0">
              <a:buNone/>
            </a:pPr>
            <a:r>
              <a:rPr lang="pl-PL" sz="2400" dirty="0"/>
              <a:t>	"Metoda </a:t>
            </a:r>
            <a:r>
              <a:rPr lang="pl-PL" sz="2400" dirty="0" err="1"/>
              <a:t>Tippinga</a:t>
            </a:r>
            <a:r>
              <a:rPr lang="pl-PL" sz="2400" dirty="0"/>
              <a:t>” – zestaw ćwiczeń umożliwiających „radykalne wybaczanie”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64F50295-4719-4EC5-8030-4DB21D8D2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450" y="2406104"/>
            <a:ext cx="2903297" cy="43549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4A0A9C9F-4F0A-4069-A1B5-A0DD07A22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87" y="2342603"/>
            <a:ext cx="2987964" cy="448194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A2CCA025-3DF6-41C7-9843-30319F779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564" y="2376054"/>
            <a:ext cx="3041321" cy="44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35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1E8865DF-AA18-4E2C-AD3A-3614FD3AC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="" xmlns:a16="http://schemas.microsoft.com/office/drawing/2014/main" id="{73F3CD13-3C68-42F5-9360-D6FDCECF0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37082" y="-960919"/>
            <a:ext cx="6573427" cy="781891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A2BAE580-A315-4BD5-8AFF-F351B69BD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27" y="346801"/>
            <a:ext cx="6573428" cy="482359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0358BA40-FCF6-4535-A3AF-54C45F687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886" y="5690691"/>
            <a:ext cx="5864196" cy="97736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50A99492-3E8B-44CE-BA00-622E1334B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5229" y="5831885"/>
            <a:ext cx="1630135" cy="69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64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6FF14C46-61F4-48CC-9AF3-A99225308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212437"/>
            <a:ext cx="11132127" cy="369454"/>
          </a:xfrm>
        </p:spPr>
        <p:txBody>
          <a:bodyPr>
            <a:noAutofit/>
          </a:bodyPr>
          <a:lstStyle/>
          <a:p>
            <a:r>
              <a:rPr lang="pl-PL" sz="2400" dirty="0" err="1"/>
              <a:t>Nacobezu</a:t>
            </a:r>
            <a:r>
              <a:rPr lang="pl-PL" sz="2400" dirty="0"/>
              <a:t> / </a:t>
            </a:r>
            <a:r>
              <a:rPr lang="pl-PL" sz="2400" dirty="0" err="1"/>
              <a:t>NaCoBeZu</a:t>
            </a:r>
            <a:endParaRPr lang="pl-PL" sz="2400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BCC4173B-3AB3-4E48-997B-CB127F88D9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2" y="1117600"/>
            <a:ext cx="5440219" cy="5440219"/>
          </a:xfrm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E10AB726-E1F8-4DB3-95FD-2F82518AC3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458" y="1164371"/>
            <a:ext cx="6406470" cy="539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27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129A0CC-5998-44BB-9D1E-5C734539A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382" y="184727"/>
            <a:ext cx="9784195" cy="822037"/>
          </a:xfrm>
        </p:spPr>
        <p:txBody>
          <a:bodyPr>
            <a:normAutofit/>
          </a:bodyPr>
          <a:lstStyle/>
          <a:p>
            <a:r>
              <a:rPr lang="pl-PL" dirty="0"/>
              <a:t>							</a:t>
            </a:r>
            <a:r>
              <a:rPr lang="pl-PL" b="1" dirty="0"/>
              <a:t>Zapis daty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57C72C4A-CE01-46E3-9111-B30C957A1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0" y="0"/>
            <a:ext cx="6769166" cy="6857999"/>
          </a:xfrm>
          <a:prstGeom prst="rect">
            <a:avLst/>
          </a:prstGeom>
        </p:spPr>
      </p:pic>
      <p:pic>
        <p:nvPicPr>
          <p:cNvPr id="16" name="Symbol zastępczy zawartości 15">
            <a:extLst>
              <a:ext uri="{FF2B5EF4-FFF2-40B4-BE49-F238E27FC236}">
                <a16:creationId xmlns="" xmlns:a16="http://schemas.microsoft.com/office/drawing/2014/main" id="{40E5CDC1-B975-4AE2-9C94-3DAE7FAC7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528" y="1253331"/>
            <a:ext cx="5823472" cy="4351338"/>
          </a:xfrm>
        </p:spPr>
      </p:pic>
    </p:spTree>
    <p:extLst>
      <p:ext uri="{BB962C8B-B14F-4D97-AF65-F5344CB8AC3E}">
        <p14:creationId xmlns:p14="http://schemas.microsoft.com/office/powerpoint/2010/main" val="3975983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289D534-F1DF-437F-9BAF-583957F4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365126"/>
            <a:ext cx="10541000" cy="669348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Struktura listu                        </a:t>
            </a:r>
            <a:r>
              <a:rPr lang="pl-PL" sz="2700" b="1" dirty="0"/>
              <a:t>Wzór listu oficjalnego 									(urzędowego) 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="" xmlns:a16="http://schemas.microsoft.com/office/drawing/2014/main" id="{3D00CEE5-A188-460B-8104-CDA5F8E97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643" y="1242001"/>
            <a:ext cx="3577975" cy="4861072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="" xmlns:a16="http://schemas.microsoft.com/office/drawing/2014/main" id="{363B3B5F-B0B0-4323-B22E-8A4A9E73F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757" y="1320801"/>
            <a:ext cx="5164273" cy="517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39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24239EF5-C40D-43AD-A02D-5721B14CB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65125"/>
            <a:ext cx="10287000" cy="410481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AE6C7D67-BD84-4530-9FF0-81FA97C08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457" y="968829"/>
            <a:ext cx="10526486" cy="51135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/>
              <a:t>PS </a:t>
            </a:r>
            <a:r>
              <a:rPr lang="pl-PL" dirty="0"/>
              <a:t>to skrót wykorzystywany na oznaczenie krótkiego dopisku do listu lub innego tekstu, umieszczony na jego końcu, już po podpisie autora. Jego rozwinięcie to </a:t>
            </a:r>
            <a:r>
              <a:rPr lang="pl-PL" b="1" i="1" dirty="0"/>
              <a:t>post </a:t>
            </a:r>
            <a:r>
              <a:rPr lang="pl-PL" b="1" i="1" dirty="0" err="1"/>
              <a:t>scriptum</a:t>
            </a:r>
            <a:r>
              <a:rPr lang="pl-PL" dirty="0"/>
              <a:t> (łac. </a:t>
            </a:r>
            <a:r>
              <a:rPr lang="pl-PL" i="1" dirty="0"/>
              <a:t>po piśmie</a:t>
            </a:r>
            <a:r>
              <a:rPr lang="pl-PL" dirty="0"/>
              <a:t>).</a:t>
            </a:r>
          </a:p>
          <a:p>
            <a:pPr marL="0" indent="0">
              <a:buNone/>
            </a:pPr>
            <a:r>
              <a:rPr lang="pl-PL" dirty="0"/>
              <a:t>Kropka postawiona na końcu </a:t>
            </a:r>
            <a:r>
              <a:rPr lang="pl-PL" u="sng" dirty="0"/>
              <a:t>PS wskazuje raczej na koniec zdania</a:t>
            </a:r>
            <a:r>
              <a:rPr lang="pl-PL" dirty="0"/>
              <a:t>, a nie zasygnalizowanie skrótu, </a:t>
            </a:r>
            <a:r>
              <a:rPr lang="pl-PL" u="sng" dirty="0"/>
              <a:t>należy zatem unikać tego zapisu,</a:t>
            </a:r>
          </a:p>
          <a:p>
            <a:pPr marL="0" indent="0">
              <a:buNone/>
            </a:pPr>
            <a:r>
              <a:rPr lang="pl-PL" dirty="0"/>
              <a:t>Por.:</a:t>
            </a:r>
          </a:p>
          <a:p>
            <a:pPr marL="0" indent="0">
              <a:buNone/>
            </a:pPr>
            <a:r>
              <a:rPr lang="pl-PL" i="1" dirty="0"/>
              <a:t>Na końcu listu znajdowało się krótkie PS.</a:t>
            </a:r>
          </a:p>
          <a:p>
            <a:pPr marL="0" indent="0">
              <a:buNone/>
            </a:pPr>
            <a:r>
              <a:rPr lang="pl-PL" i="1" dirty="0"/>
              <a:t>PS Mam nadzieję, że czujecie się dobrze i zdrowie Wam dopisuje</a:t>
            </a:r>
            <a:r>
              <a:rPr lang="pl-PL" dirty="0"/>
              <a:t>.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sz="1800" dirty="0">
                <a:hlinkClick r:id="rId2"/>
              </a:rPr>
              <a:t>https://www.ortograf.pl/watpliwosci-jezykowe/jak-piszemy-ps-czy-ps</a:t>
            </a:r>
            <a:r>
              <a:rPr lang="pl-PL" sz="1800" dirty="0"/>
              <a:t>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4FBBDC84-FC8F-4979-97FF-3F3AA4F45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526" y="5882555"/>
            <a:ext cx="5864860" cy="9754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709F8A9B-0F20-4214-A0FE-455A8816E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7398" y="6029391"/>
            <a:ext cx="1627773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00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54226C8-92CA-4A01-81CF-64B568DFD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="" xmlns:a16="http://schemas.microsoft.com/office/drawing/2014/main" id="{A4920645-4ED2-4AB0-B002-A75683AF7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113" y="87087"/>
            <a:ext cx="7203264" cy="6642780"/>
          </a:xfrm>
        </p:spPr>
      </p:pic>
    </p:spTree>
    <p:extLst>
      <p:ext uri="{BB962C8B-B14F-4D97-AF65-F5344CB8AC3E}">
        <p14:creationId xmlns:p14="http://schemas.microsoft.com/office/powerpoint/2010/main" val="4088453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8ED5582-5950-4A3D-A4CB-483809AD7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383"/>
            <a:ext cx="10515600" cy="1441306"/>
          </a:xfrm>
        </p:spPr>
        <p:txBody>
          <a:bodyPr>
            <a:noAutofit/>
          </a:bodyPr>
          <a:lstStyle/>
          <a:p>
            <a:r>
              <a:rPr lang="pl-PL" sz="3200" dirty="0"/>
              <a:t>							Szanowny Pan</a:t>
            </a:r>
            <a:br>
              <a:rPr lang="pl-PL" sz="3200" dirty="0"/>
            </a:br>
            <a:r>
              <a:rPr lang="pl-PL" sz="3200" dirty="0"/>
              <a:t>							Szanowna Pani</a:t>
            </a:r>
            <a:br>
              <a:rPr lang="pl-PL" sz="3200" dirty="0"/>
            </a:br>
            <a:r>
              <a:rPr lang="pl-PL" sz="3200" dirty="0"/>
              <a:t>							Szanowni Państwo</a:t>
            </a:r>
            <a:br>
              <a:rPr lang="pl-PL" sz="3200" dirty="0"/>
            </a:br>
            <a:r>
              <a:rPr lang="pl-PL" sz="3200" dirty="0"/>
              <a:t>							Pan / Pani / Państwo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788F1762-E1A2-4C91-ADA4-BF1055FA6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92" y="117596"/>
            <a:ext cx="4774045" cy="6740404"/>
          </a:xfrm>
          <a:prstGeom prst="rect">
            <a:avLst/>
          </a:prstGeom>
        </p:spPr>
      </p:pic>
      <p:sp>
        <p:nvSpPr>
          <p:cNvPr id="14" name="Symbol zastępczy zawartości 13">
            <a:extLst>
              <a:ext uri="{FF2B5EF4-FFF2-40B4-BE49-F238E27FC236}">
                <a16:creationId xmlns="" xmlns:a16="http://schemas.microsoft.com/office/drawing/2014/main" id="{B4F12E9C-D347-4EA9-853E-6D132C09B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520" y="860425"/>
            <a:ext cx="10515600" cy="4351338"/>
          </a:xfrm>
        </p:spPr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15" name="Obraz 14">
            <a:extLst>
              <a:ext uri="{FF2B5EF4-FFF2-40B4-BE49-F238E27FC236}">
                <a16:creationId xmlns="" xmlns:a16="http://schemas.microsoft.com/office/drawing/2014/main" id="{467A2D73-B4FE-47EC-9D6A-1785FBEF0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8066" y="5870518"/>
            <a:ext cx="1713124" cy="731583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="" xmlns:a16="http://schemas.microsoft.com/office/drawing/2014/main" id="{F3BBEA64-B48E-4008-87B0-163D55D1C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320" y="5633172"/>
            <a:ext cx="5858764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77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FACFF78B-A886-3849-A8CF-A2C85CC55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27" y="320511"/>
            <a:ext cx="10661073" cy="2705493"/>
          </a:xfrm>
        </p:spPr>
        <p:txBody>
          <a:bodyPr>
            <a:normAutofit/>
          </a:bodyPr>
          <a:lstStyle/>
          <a:p>
            <a:r>
              <a:rPr lang="pl-PL" sz="6600" dirty="0">
                <a:latin typeface="+mn-lt"/>
              </a:rPr>
              <a:t>Listy dawne i współczesne</a:t>
            </a:r>
            <a:r>
              <a:rPr lang="pl-PL" dirty="0">
                <a:latin typeface="+mn-lt"/>
              </a:rPr>
              <a:t/>
            </a:r>
            <a:br>
              <a:rPr lang="pl-PL" dirty="0">
                <a:latin typeface="+mn-lt"/>
              </a:rPr>
            </a:br>
            <a:r>
              <a:rPr lang="pl-PL" dirty="0">
                <a:latin typeface="+mn-lt"/>
              </a:rPr>
              <a:t>na tle dynamicznego modelu polskiej grzeczności językowej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EA94F892-8F4F-8154-8203-3F5FA07DF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2" y="4110182"/>
            <a:ext cx="10661073" cy="15103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dirty="0"/>
              <a:t>Ałła Krawczuk</a:t>
            </a:r>
          </a:p>
          <a:p>
            <a:pPr marL="0" indent="0">
              <a:buNone/>
            </a:pPr>
            <a:r>
              <a:rPr lang="pl-PL" dirty="0"/>
              <a:t>Narodowy Uniwersytet Lwowski </a:t>
            </a:r>
          </a:p>
          <a:p>
            <a:pPr marL="0" indent="0">
              <a:buNone/>
            </a:pPr>
            <a:r>
              <a:rPr lang="pl-PL" dirty="0"/>
              <a:t>im. Iwana Franki</a:t>
            </a:r>
          </a:p>
          <a:p>
            <a:pPr marL="0" indent="0">
              <a:buNone/>
            </a:pPr>
            <a:r>
              <a:rPr lang="pl-PL" sz="2000" dirty="0"/>
              <a:t>allakrawczuk@gmail.com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="" xmlns:a16="http://schemas.microsoft.com/office/drawing/2014/main" id="{A383C6E0-3894-689D-BF9B-DBBDD438EA3A}"/>
              </a:ext>
            </a:extLst>
          </p:cNvPr>
          <p:cNvGrpSpPr/>
          <p:nvPr/>
        </p:nvGrpSpPr>
        <p:grpSpPr>
          <a:xfrm>
            <a:off x="305429" y="5948725"/>
            <a:ext cx="5790571" cy="755985"/>
            <a:chOff x="390525" y="5787364"/>
            <a:chExt cx="6486996" cy="1070636"/>
          </a:xfrm>
        </p:grpSpPr>
        <p:pic>
          <p:nvPicPr>
            <p:cNvPr id="4" name="Obraz 3">
              <a:extLst>
                <a:ext uri="{FF2B5EF4-FFF2-40B4-BE49-F238E27FC236}">
                  <a16:creationId xmlns="" xmlns:a16="http://schemas.microsoft.com/office/drawing/2014/main" id="{77687734-2D8F-1CB7-3892-9DA08F55A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25" y="5787364"/>
              <a:ext cx="2546105" cy="1070636"/>
            </a:xfrm>
            <a:prstGeom prst="rect">
              <a:avLst/>
            </a:prstGeom>
          </p:spPr>
        </p:pic>
        <p:pic>
          <p:nvPicPr>
            <p:cNvPr id="6" name="Obraz 5">
              <a:extLst>
                <a:ext uri="{FF2B5EF4-FFF2-40B4-BE49-F238E27FC236}">
                  <a16:creationId xmlns="" xmlns:a16="http://schemas.microsoft.com/office/drawing/2014/main" id="{33429B47-5E01-83CB-D52F-F1CA29BB7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478" y="5907985"/>
              <a:ext cx="1563043" cy="829393"/>
            </a:xfrm>
            <a:prstGeom prst="rect">
              <a:avLst/>
            </a:prstGeom>
          </p:spPr>
        </p:pic>
      </p:grp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054" y="6073016"/>
            <a:ext cx="1477524" cy="63169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34B77BE2-B02F-4887-B97C-FB43326AE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1808" y="2651350"/>
            <a:ext cx="5862000" cy="32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8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9CC68A84-307B-4436-9062-7D175C19A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="" xmlns:a16="http://schemas.microsoft.com/office/drawing/2014/main" id="{B57107B7-9672-4348-BD26-B7282074B5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6482" y="175491"/>
            <a:ext cx="5530344" cy="647440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7BE6B0BB-082C-4AC8-BDBF-911EB3BB4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82" y="208108"/>
            <a:ext cx="4603101" cy="628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86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CFD2440-F837-4883-BFEB-17B4395FD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="" xmlns:a16="http://schemas.microsoft.com/office/drawing/2014/main" id="{77EBF9AC-18F5-4597-B963-CB79046A4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7543" y="213592"/>
            <a:ext cx="8574419" cy="643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22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C43BB23-A892-4F65-883B-7AA90F75C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Adresowanie koperty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="" xmlns:a16="http://schemas.microsoft.com/office/drawing/2014/main" id="{FD24FBD2-5EF4-4AB5-86BF-8AE08E2AB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93545"/>
            <a:ext cx="5529551" cy="389568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CA55652B-FB75-47CB-82D4-BBEB2A8D9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25" y="1568773"/>
            <a:ext cx="6766275" cy="366044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D857F18B-A65B-4F31-A9BE-ADDFF6E03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3" y="5882553"/>
            <a:ext cx="5858764" cy="97544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B3044C58-6168-45F8-9973-74AB3D39A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1812" y="6004485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85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1BBB30D-06E4-40C6-937B-CCE5B9247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="" xmlns:a16="http://schemas.microsoft.com/office/drawing/2014/main" id="{86FEC506-C07E-4AD7-9C5A-F5CFC759F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747" y="1417310"/>
            <a:ext cx="11878506" cy="443454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67276489-5729-4C15-ABE5-C4253E0C7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85" y="5851851"/>
            <a:ext cx="5858764" cy="97544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9E101240-A75D-4DA0-BA2E-14CE9F356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3609" y="5973782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32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6D259DE-7689-436E-B081-584EE3731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1" y="365126"/>
            <a:ext cx="10646229" cy="722992"/>
          </a:xfrm>
        </p:spPr>
        <p:txBody>
          <a:bodyPr/>
          <a:lstStyle/>
          <a:p>
            <a:r>
              <a:rPr lang="pl-PL" dirty="0"/>
              <a:t>Początek i zakończenie listu: etykieta językowa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="" xmlns:a16="http://schemas.microsoft.com/office/drawing/2014/main" id="{91D8678E-BA89-4E19-AFAD-0D28C8400D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6186" y="1175203"/>
            <a:ext cx="4605112" cy="460511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A3365E18-1FB2-4CF7-BC3C-868D8A1AF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07" y="5867400"/>
            <a:ext cx="5858764" cy="97544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B39255C1-56D5-40DE-8D9C-48DEB987C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1438" y="5989330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67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8915E4BE-7E7A-419A-8D04-328E1CB37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10515600" cy="1001794"/>
          </a:xfrm>
        </p:spPr>
        <p:txBody>
          <a:bodyPr/>
          <a:lstStyle/>
          <a:p>
            <a:r>
              <a:rPr lang="pl-PL" dirty="0"/>
              <a:t>Pojęcie etykiety językowej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40A91C29-621B-46E4-BBBC-1E97C668A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2486"/>
            <a:ext cx="10515600" cy="4794477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	</a:t>
            </a:r>
            <a:r>
              <a:rPr lang="pl-PL" i="1" dirty="0"/>
              <a:t>Etykieta językowa </a:t>
            </a:r>
          </a:p>
          <a:p>
            <a:pPr marL="0" indent="0">
              <a:buNone/>
            </a:pPr>
            <a:r>
              <a:rPr lang="pl-PL" dirty="0"/>
              <a:t>(inaczej: </a:t>
            </a:r>
            <a:r>
              <a:rPr lang="pl-PL" i="1" dirty="0"/>
              <a:t>językowy savoir-vivre, grzeczność językowa</a:t>
            </a:r>
            <a:r>
              <a:rPr lang="pl-PL" dirty="0"/>
              <a:t>) </a:t>
            </a:r>
          </a:p>
          <a:p>
            <a:pPr marL="0" indent="0">
              <a:buNone/>
            </a:pPr>
            <a:r>
              <a:rPr lang="pl-PL" dirty="0"/>
              <a:t>to zbiór przyjętych w danej społeczności wzorów językowych </a:t>
            </a:r>
            <a:r>
              <a:rPr lang="pl-PL" dirty="0" err="1"/>
              <a:t>zachowań</a:t>
            </a:r>
            <a:r>
              <a:rPr lang="pl-PL" dirty="0"/>
              <a:t> grzecznościowych.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dirty="0"/>
              <a:t>Od ogólnego </a:t>
            </a:r>
            <a:r>
              <a:rPr lang="pl-PL" i="1" dirty="0"/>
              <a:t>etykiet</a:t>
            </a:r>
            <a:r>
              <a:rPr lang="pl-PL" dirty="0"/>
              <a:t>a – </a:t>
            </a:r>
          </a:p>
          <a:p>
            <a:pPr marL="0" indent="0">
              <a:buNone/>
            </a:pPr>
            <a:r>
              <a:rPr lang="pl-PL" dirty="0"/>
              <a:t>określony sposób zachowania się obowiązujący </a:t>
            </a:r>
            <a:br>
              <a:rPr lang="pl-PL" dirty="0"/>
            </a:br>
            <a:r>
              <a:rPr lang="pl-PL" dirty="0"/>
              <a:t>w pewnym środowisku.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3E13D21A-4E85-49BB-B18C-7FA3B5DF0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19" y="5775405"/>
            <a:ext cx="6437934" cy="107298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C34BAE8D-27C4-450A-A6C9-A96D01DE3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0924" y="6039463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75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618F6E1A-704F-4938-AF43-067436A56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3296"/>
          </a:xfrm>
        </p:spPr>
        <p:txBody>
          <a:bodyPr>
            <a:normAutofit fontScale="90000"/>
          </a:bodyPr>
          <a:lstStyle/>
          <a:p>
            <a:r>
              <a:rPr lang="pl-PL" dirty="0"/>
              <a:t>Polskie formy zwracania się do adresata: problemy osób ukraińskojęzycznych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74B5CB45-F686-4537-981E-7B54CC102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6401"/>
            <a:ext cx="10700657" cy="4256701"/>
          </a:xfrm>
        </p:spPr>
        <p:txBody>
          <a:bodyPr>
            <a:normAutofit lnSpcReduction="10000"/>
          </a:bodyPr>
          <a:lstStyle/>
          <a:p>
            <a:r>
              <a:rPr lang="pl-PL" i="1" dirty="0"/>
              <a:t>Pan / pani </a:t>
            </a:r>
            <a:r>
              <a:rPr lang="pl-PL" dirty="0"/>
              <a:t>+ imię. Problem tytułu uniwersalnego. </a:t>
            </a:r>
          </a:p>
          <a:p>
            <a:r>
              <a:rPr lang="pl-PL" i="1" dirty="0"/>
              <a:t>Pan / pani</a:t>
            </a:r>
            <a:r>
              <a:rPr lang="pl-PL" dirty="0"/>
              <a:t> + nazwisko.</a:t>
            </a:r>
          </a:p>
          <a:p>
            <a:r>
              <a:rPr lang="pl-PL" i="1" dirty="0"/>
              <a:t>Pan / pani </a:t>
            </a:r>
            <a:r>
              <a:rPr lang="pl-PL" dirty="0"/>
              <a:t>+ imię i nazwisko.</a:t>
            </a:r>
          </a:p>
          <a:p>
            <a:r>
              <a:rPr lang="pl-PL" i="1" dirty="0"/>
              <a:t>(Szanowny) Panie! (Szanowna) Pani! </a:t>
            </a:r>
            <a:r>
              <a:rPr lang="pl-PL" dirty="0"/>
              <a:t>w korespondencji oficjalnej.</a:t>
            </a:r>
          </a:p>
          <a:p>
            <a:r>
              <a:rPr lang="pl-PL" dirty="0"/>
              <a:t>Nadwyżka grzecznościowa (np. do prorektora – </a:t>
            </a:r>
            <a:r>
              <a:rPr lang="pl-PL" i="1" dirty="0"/>
              <a:t>panie rektorze</a:t>
            </a:r>
            <a:r>
              <a:rPr lang="pl-PL" dirty="0"/>
              <a:t>).</a:t>
            </a:r>
          </a:p>
          <a:p>
            <a:r>
              <a:rPr lang="pl-PL" dirty="0"/>
              <a:t>Tytulatura (szczególnie tytuły niepokrywające się z nazwą zawodu lub funkcji).</a:t>
            </a:r>
          </a:p>
          <a:p>
            <a:r>
              <a:rPr lang="pl-PL" dirty="0"/>
              <a:t>Problem wołacza w zwrotach </a:t>
            </a:r>
            <a:r>
              <a:rPr lang="pl-PL" dirty="0" err="1"/>
              <a:t>adresatywnych</a:t>
            </a:r>
            <a:r>
              <a:rPr lang="pl-PL" dirty="0"/>
              <a:t> oficjalnych i nieoficjalnych.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547DDB74-2F3F-42DC-B3A0-5980BFDA3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3" y="5770203"/>
            <a:ext cx="5858764" cy="9754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6F7C6BAB-434F-4F20-8A95-6E3FA1003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676" y="5933102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25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20622E4F-F058-4180-B7AA-FCFDD9401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56" y="365126"/>
            <a:ext cx="10482943" cy="200932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5EEC25AB-3360-45C6-8288-B6FEC17B5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257" y="80136"/>
            <a:ext cx="10994571" cy="592877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/>
              <a:t>	</a:t>
            </a:r>
          </a:p>
          <a:p>
            <a:pPr marL="0" indent="0">
              <a:buNone/>
            </a:pPr>
            <a:r>
              <a:rPr lang="pl-PL" dirty="0"/>
              <a:t>	Akademicki system </a:t>
            </a:r>
            <a:r>
              <a:rPr lang="pl-PL" dirty="0" err="1"/>
              <a:t>adresatywny</a:t>
            </a:r>
            <a:r>
              <a:rPr lang="pl-PL" dirty="0"/>
              <a:t>:</a:t>
            </a:r>
          </a:p>
          <a:p>
            <a:pPr>
              <a:buFontTx/>
              <a:buChar char="-"/>
            </a:pPr>
            <a:r>
              <a:rPr lang="pl-PL" i="1" dirty="0"/>
              <a:t>pani profesor / panie profesorze</a:t>
            </a:r>
          </a:p>
          <a:p>
            <a:pPr>
              <a:buFontTx/>
              <a:buChar char="-"/>
            </a:pPr>
            <a:r>
              <a:rPr lang="pl-PL" i="1" dirty="0"/>
              <a:t>pani doktor / panie doktorze</a:t>
            </a:r>
          </a:p>
          <a:p>
            <a:pPr>
              <a:buFontTx/>
              <a:buChar char="-"/>
            </a:pPr>
            <a:r>
              <a:rPr lang="pl-PL" i="1" dirty="0"/>
              <a:t>pani magister / panie magistrze</a:t>
            </a:r>
            <a:endParaRPr lang="pl-PL" dirty="0"/>
          </a:p>
          <a:p>
            <a:pPr marL="0" indent="0">
              <a:buNone/>
            </a:pPr>
            <a:r>
              <a:rPr lang="pl-PL" dirty="0">
                <a:solidFill>
                  <a:srgbClr val="FF0000"/>
                </a:solidFill>
              </a:rPr>
              <a:t>Nie:</a:t>
            </a:r>
            <a:r>
              <a:rPr lang="pl-PL" dirty="0"/>
              <a:t> </a:t>
            </a:r>
          </a:p>
          <a:p>
            <a:pPr marL="0" indent="0">
              <a:buNone/>
            </a:pPr>
            <a:r>
              <a:rPr lang="pl-PL" i="1" strike="sngStrike" dirty="0"/>
              <a:t>profesorze</a:t>
            </a:r>
            <a:r>
              <a:rPr lang="pl-PL" i="1" dirty="0"/>
              <a:t> </a:t>
            </a:r>
          </a:p>
          <a:p>
            <a:pPr marL="0" indent="0">
              <a:buNone/>
            </a:pPr>
            <a:r>
              <a:rPr lang="pl-PL" i="1" strike="sngStrike" dirty="0"/>
              <a:t>doktorze</a:t>
            </a:r>
            <a:endParaRPr lang="pl-PL" i="1" dirty="0"/>
          </a:p>
          <a:p>
            <a:pPr marL="0" indent="0">
              <a:buNone/>
            </a:pPr>
            <a:r>
              <a:rPr lang="pl-PL" i="1" strike="sngStrike" dirty="0"/>
              <a:t>pani Anno</a:t>
            </a:r>
            <a:endParaRPr lang="pl-PL" i="1" dirty="0"/>
          </a:p>
          <a:p>
            <a:pPr marL="0" indent="0">
              <a:buNone/>
            </a:pPr>
            <a:r>
              <a:rPr lang="pl-PL" i="1" strike="sngStrike" dirty="0"/>
              <a:t>pani Wiśniewska</a:t>
            </a:r>
            <a:endParaRPr lang="pl-PL" i="1" dirty="0"/>
          </a:p>
          <a:p>
            <a:pPr marL="0" indent="0">
              <a:buNone/>
            </a:pPr>
            <a:r>
              <a:rPr lang="pl-PL" i="1" strike="sngStrike" dirty="0"/>
              <a:t>proszę pani</a:t>
            </a:r>
            <a:endParaRPr lang="pl-PL" i="1" dirty="0"/>
          </a:p>
          <a:p>
            <a:pPr marL="0" indent="0">
              <a:buNone/>
            </a:pPr>
            <a:r>
              <a:rPr lang="pl-PL" i="1" strike="sngStrike" dirty="0"/>
              <a:t>wie pani co</a:t>
            </a:r>
            <a:endParaRPr lang="pl-PL" i="1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FC4A0AFD-7095-4E35-921B-8471EBE17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57" y="5802419"/>
            <a:ext cx="5858764" cy="9754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82EB77EF-9931-49B2-9A56-4112E0254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781" y="5924351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24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6BCAD9A5-BA1F-452B-AB2C-76D2B43F9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Jak należy się zwracać do: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420A18A0-DECA-4BC9-BFE2-61077079D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lekarza?</a:t>
            </a:r>
          </a:p>
          <a:p>
            <a:r>
              <a:rPr lang="pl-PL" dirty="0"/>
              <a:t>adwokata?</a:t>
            </a:r>
          </a:p>
          <a:p>
            <a:r>
              <a:rPr lang="pl-PL" dirty="0"/>
              <a:t>dziennikarza?</a:t>
            </a:r>
          </a:p>
          <a:p>
            <a:r>
              <a:rPr lang="pl-PL" dirty="0"/>
              <a:t>farmaceuty?</a:t>
            </a:r>
          </a:p>
          <a:p>
            <a:r>
              <a:rPr lang="pl-PL" dirty="0"/>
              <a:t>nauczyciela w liceum?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E3FDAB61-6400-45B5-BD2F-630A78876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418" y="5702246"/>
            <a:ext cx="5858764" cy="9754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7D58D0C4-6DE8-4EAA-BE59-A8E8A0B20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4466" y="5946108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355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3FDE47F-F0DB-4311-8085-75A830752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C6AC7569-8946-4B8B-816B-1ED4C5899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i="1" dirty="0"/>
              <a:t>panie doktorze</a:t>
            </a:r>
          </a:p>
          <a:p>
            <a:r>
              <a:rPr lang="pl-PL" i="1" dirty="0"/>
              <a:t>panie mecenasie</a:t>
            </a:r>
          </a:p>
          <a:p>
            <a:r>
              <a:rPr lang="pl-PL" i="1" dirty="0"/>
              <a:t>panie redaktorze</a:t>
            </a:r>
          </a:p>
          <a:p>
            <a:r>
              <a:rPr lang="pl-PL" i="1" dirty="0"/>
              <a:t>panie magistrze</a:t>
            </a:r>
          </a:p>
          <a:p>
            <a:r>
              <a:rPr lang="pl-PL" i="1" dirty="0"/>
              <a:t>panie profesorze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9CC4F7D3-D1D5-417B-865F-68922F83E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715773"/>
            <a:ext cx="5858764" cy="9754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170DBAA0-CB0A-4974-9775-8D3771791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9001" y="5998416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50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FACFF78B-A886-3849-A8CF-A2C85CC55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Plan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EA94F892-8F4F-8154-8203-3F5FA07DF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30" y="1393371"/>
            <a:ext cx="10709398" cy="4964144"/>
          </a:xfrm>
        </p:spPr>
        <p:txBody>
          <a:bodyPr>
            <a:normAutofit/>
          </a:bodyPr>
          <a:lstStyle/>
          <a:p>
            <a:r>
              <a:rPr lang="pl-PL" sz="3600" dirty="0"/>
              <a:t>Pojęcie i funkcje listu</a:t>
            </a:r>
          </a:p>
          <a:p>
            <a:r>
              <a:rPr lang="pl-PL" sz="3600" dirty="0"/>
              <a:t>Struktura listu a etykieta językowa</a:t>
            </a:r>
          </a:p>
          <a:p>
            <a:r>
              <a:rPr lang="pl-PL" sz="3600" dirty="0"/>
              <a:t>Sprawność w zakresie pisania współczesnych listów </a:t>
            </a:r>
          </a:p>
          <a:p>
            <a:pPr marL="0" indent="0">
              <a:buNone/>
            </a:pPr>
            <a:r>
              <a:rPr lang="pl-PL" sz="3600" dirty="0"/>
              <a:t>  e-mailowych</a:t>
            </a:r>
          </a:p>
          <a:p>
            <a:r>
              <a:rPr lang="pl-PL" sz="3600" dirty="0"/>
              <a:t>Tradycyjny model polskiej grzeczności językowej: „bycie podwładnym” w listach dawnych i współczesnych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="" xmlns:a16="http://schemas.microsoft.com/office/drawing/2014/main" id="{A383C6E0-3894-689D-BF9B-DBBDD438EA3A}"/>
              </a:ext>
            </a:extLst>
          </p:cNvPr>
          <p:cNvGrpSpPr/>
          <p:nvPr/>
        </p:nvGrpSpPr>
        <p:grpSpPr>
          <a:xfrm>
            <a:off x="390524" y="5822198"/>
            <a:ext cx="6436995" cy="1070636"/>
            <a:chOff x="390525" y="5787364"/>
            <a:chExt cx="6486996" cy="1070636"/>
          </a:xfrm>
        </p:grpSpPr>
        <p:pic>
          <p:nvPicPr>
            <p:cNvPr id="4" name="Obraz 3">
              <a:extLst>
                <a:ext uri="{FF2B5EF4-FFF2-40B4-BE49-F238E27FC236}">
                  <a16:creationId xmlns="" xmlns:a16="http://schemas.microsoft.com/office/drawing/2014/main" id="{77687734-2D8F-1CB7-3892-9DA08F55A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25" y="5787364"/>
              <a:ext cx="2546105" cy="1070636"/>
            </a:xfrm>
            <a:prstGeom prst="rect">
              <a:avLst/>
            </a:prstGeom>
          </p:spPr>
        </p:pic>
        <p:pic>
          <p:nvPicPr>
            <p:cNvPr id="6" name="Obraz 5">
              <a:extLst>
                <a:ext uri="{FF2B5EF4-FFF2-40B4-BE49-F238E27FC236}">
                  <a16:creationId xmlns="" xmlns:a16="http://schemas.microsoft.com/office/drawing/2014/main" id="{33429B47-5E01-83CB-D52F-F1CA29BB7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478" y="5907985"/>
              <a:ext cx="1563043" cy="829393"/>
            </a:xfrm>
            <a:prstGeom prst="rect">
              <a:avLst/>
            </a:prstGeom>
          </p:spPr>
        </p:pic>
      </p:grp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229" y="5925402"/>
            <a:ext cx="1939252" cy="8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618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F7A54F5-E17B-4DFC-B13F-84CCC6D26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Problem wołacza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03841D83-74B6-43CB-905C-0CAE92E86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i="1" dirty="0"/>
              <a:t>pani dyrektor / panie dyrektorze</a:t>
            </a:r>
          </a:p>
          <a:p>
            <a:pPr marL="0" indent="0">
              <a:buNone/>
            </a:pPr>
            <a:endParaRPr lang="pl-PL" i="1" dirty="0"/>
          </a:p>
          <a:p>
            <a:r>
              <a:rPr lang="pl-PL" i="1" dirty="0"/>
              <a:t>Kasia!/ Kasiu! </a:t>
            </a:r>
          </a:p>
          <a:p>
            <a:r>
              <a:rPr lang="pl-PL" i="1" dirty="0"/>
              <a:t>Barbara! / Barbaro!</a:t>
            </a:r>
          </a:p>
          <a:p>
            <a:r>
              <a:rPr lang="pl-PL" i="1" dirty="0"/>
              <a:t>Kubuś! / Kubusiu! </a:t>
            </a:r>
          </a:p>
          <a:p>
            <a:r>
              <a:rPr lang="pl-PL" i="1" dirty="0"/>
              <a:t>Robert! / Robercie!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1C66E5D2-DBDD-4C09-A07D-0B343DCB6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824175"/>
            <a:ext cx="5864860" cy="9754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105DF9BA-5CB9-4C99-B374-953EB72C3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9018" y="5946107"/>
            <a:ext cx="1719221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78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B6CDF09-F4FC-4885-8AE3-A1B928D1E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E-maile nieoficjalne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25BEDA34-D8A8-4363-9678-FDED2BEAE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i="1" dirty="0"/>
              <a:t>Droga Ciociu,</a:t>
            </a:r>
          </a:p>
          <a:p>
            <a:r>
              <a:rPr lang="pl-PL" i="1" dirty="0"/>
              <a:t>Kochany Tatusiu,</a:t>
            </a:r>
          </a:p>
          <a:p>
            <a:r>
              <a:rPr lang="pl-PL" i="1" dirty="0"/>
              <a:t>Marku,</a:t>
            </a:r>
          </a:p>
          <a:p>
            <a:r>
              <a:rPr lang="pl-PL" i="1" dirty="0"/>
              <a:t>Aniu,</a:t>
            </a:r>
          </a:p>
          <a:p>
            <a:r>
              <a:rPr lang="pl-PL" i="1" dirty="0"/>
              <a:t>Moja Kochana Zuziu!</a:t>
            </a:r>
          </a:p>
          <a:p>
            <a:endParaRPr lang="pl-PL" i="1" dirty="0"/>
          </a:p>
          <a:p>
            <a:r>
              <a:rPr lang="pl-PL" i="1" dirty="0"/>
              <a:t>Cześć, Marku,</a:t>
            </a:r>
          </a:p>
          <a:p>
            <a:r>
              <a:rPr lang="pl-PL" i="1" dirty="0"/>
              <a:t>Cześć, Andrzej,</a:t>
            </a:r>
          </a:p>
          <a:p>
            <a:r>
              <a:rPr lang="pl-PL" i="1" dirty="0"/>
              <a:t>Cześć, Żabko!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802464D7-4B63-4A9C-816B-6C67891F2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313" y="5946108"/>
            <a:ext cx="1719221" cy="73158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8E4C92C9-67FB-4AC8-85EB-4D6AFE52F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398" y="5761290"/>
            <a:ext cx="643793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295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5219CCD-332B-4993-A2C2-F4D1F6F7D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286" y="365125"/>
            <a:ext cx="10428514" cy="315913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E3586F06-738B-433D-9F7A-EA7354000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29" y="1012371"/>
            <a:ext cx="10765971" cy="5164591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	We współczesnej polszczyźnie – zwłaszcza mówionej, lecz ostatnio także w pisanej i </a:t>
            </a:r>
            <a:r>
              <a:rPr lang="pl-PL" u="sng" dirty="0"/>
              <a:t>za</a:t>
            </a:r>
            <a:r>
              <a:rPr lang="pl-PL" dirty="0"/>
              <a:t>pisanej (właściwej </a:t>
            </a:r>
            <a:r>
              <a:rPr lang="pl-PL" u="sng" dirty="0"/>
              <a:t>dla nieoficjalnej korespondencji elektronicznej</a:t>
            </a:r>
            <a:r>
              <a:rPr lang="pl-PL" dirty="0"/>
              <a:t>) – obserwuje się bardzo silną tendencję do zastępowania form wołacza imion przez formy mianownika, np.:</a:t>
            </a:r>
          </a:p>
          <a:p>
            <a:r>
              <a:rPr lang="pl-PL" i="1" dirty="0"/>
              <a:t>Adam, kiedy wrócisz?</a:t>
            </a:r>
          </a:p>
          <a:p>
            <a:r>
              <a:rPr lang="pl-PL" i="1" dirty="0"/>
              <a:t>Ewa, daj jej spokój</a:t>
            </a:r>
            <a:r>
              <a:rPr lang="pl-PL" dirty="0"/>
              <a:t>.</a:t>
            </a:r>
          </a:p>
          <a:p>
            <a:pPr marL="0" indent="0">
              <a:buNone/>
            </a:pPr>
            <a:endParaRPr lang="pl-PL" dirty="0"/>
          </a:p>
          <a:p>
            <a:pPr marL="0" indent="0" algn="r">
              <a:buNone/>
            </a:pPr>
            <a:r>
              <a:rPr lang="pl-PL" sz="2000" dirty="0"/>
              <a:t>Adam Wolański, Poradnia językowa PWN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B84EAE44-3F62-490F-A4A3-403C183BD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57" y="5601767"/>
            <a:ext cx="5864860" cy="9754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2F6B9C40-E141-4955-A5DE-A0F94C214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4181" y="5845629"/>
            <a:ext cx="1719221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41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8AC1E96-4CFD-4037-A10C-0D80A0BD7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4041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82AEBBB1-2E11-4460-AC08-592E5912E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1" y="805544"/>
            <a:ext cx="10711543" cy="56873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	Posługiwanie się wołaczem w wypadku imion jest do pewnego stopnia sprawą </a:t>
            </a:r>
            <a:r>
              <a:rPr lang="pl-PL" u="sng" dirty="0"/>
              <a:t>pokoleniową</a:t>
            </a:r>
            <a:r>
              <a:rPr lang="pl-PL" dirty="0"/>
              <a:t>. </a:t>
            </a:r>
          </a:p>
          <a:p>
            <a:pPr marL="0" indent="0">
              <a:buNone/>
            </a:pPr>
            <a:r>
              <a:rPr lang="pl-PL" dirty="0"/>
              <a:t>	W ustach osób z pokolenia najstarszego i starszego usłyszymy formy wołacza bardzo często, ponieważ dla nich formy te były normą.</a:t>
            </a:r>
          </a:p>
          <a:p>
            <a:pPr marL="0" indent="0">
              <a:buNone/>
            </a:pPr>
            <a:r>
              <a:rPr lang="pl-PL" dirty="0"/>
              <a:t>	 Pokolenie średnie najczęściej posługuje się wołaczami w komunikacji pisanej. </a:t>
            </a:r>
          </a:p>
          <a:p>
            <a:pPr marL="0" indent="0">
              <a:buNone/>
            </a:pPr>
            <a:r>
              <a:rPr lang="pl-PL" dirty="0"/>
              <a:t>	Pokolenie młodsze i najmłodsze zazwyczaj utożsamia wszelkiego typu formy </a:t>
            </a:r>
            <a:r>
              <a:rPr lang="pl-PL" dirty="0" err="1"/>
              <a:t>adresatywne</a:t>
            </a:r>
            <a:r>
              <a:rPr lang="pl-PL" dirty="0"/>
              <a:t> i zawołania z mianownikiem. </a:t>
            </a:r>
          </a:p>
          <a:p>
            <a:pPr marL="0" indent="0">
              <a:buNone/>
            </a:pPr>
            <a:r>
              <a:rPr lang="pl-PL" dirty="0"/>
              <a:t>	Posługiwanie się formami </a:t>
            </a:r>
            <a:r>
              <a:rPr lang="pl-PL" u="sng" dirty="0"/>
              <a:t>wołacza jest eleganckie </a:t>
            </a:r>
            <a:r>
              <a:rPr lang="pl-PL" dirty="0"/>
              <a:t>i zgodne z językowym savoir-vivre’em niezależnie od wieku.</a:t>
            </a:r>
          </a:p>
          <a:p>
            <a:pPr marL="0" indent="0" algn="r">
              <a:buNone/>
            </a:pPr>
            <a:endParaRPr lang="pl-PL" sz="2000" dirty="0"/>
          </a:p>
          <a:p>
            <a:pPr marL="0" indent="0" algn="r">
              <a:buNone/>
            </a:pPr>
            <a:r>
              <a:rPr lang="pl-PL" sz="2000" dirty="0"/>
              <a:t>Adam Wolański, Poradnia językowa PWN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2BB560D5-A094-4A39-9C5A-F6E4DBE52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29" y="5771563"/>
            <a:ext cx="5864860" cy="9754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82A99946-6E5E-4514-A197-1A766E226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0275" y="6015425"/>
            <a:ext cx="1719221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430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89F73977-214A-41D3-876A-F1D5CA14D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10A315F5-D8A8-41E2-9AC9-0A23674F4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Formy wołacza są konieczne, kiedy imię jest poprzedzane formą grzecznościową </a:t>
            </a:r>
            <a:r>
              <a:rPr lang="pl-PL" i="1" dirty="0"/>
              <a:t>pan/pani</a:t>
            </a:r>
            <a:r>
              <a:rPr lang="pl-PL" dirty="0"/>
              <a:t>:</a:t>
            </a:r>
          </a:p>
          <a:p>
            <a:pPr marL="0" indent="0">
              <a:buNone/>
            </a:pPr>
            <a:r>
              <a:rPr lang="pl-PL" i="1" dirty="0"/>
              <a:t>pani Aniu…, pani Katarzyno…, panie Grzesiu…, panie Tomaszu</a:t>
            </a:r>
            <a:r>
              <a:rPr lang="pl-PL" dirty="0"/>
              <a:t>… itd. </a:t>
            </a:r>
          </a:p>
          <a:p>
            <a:pPr marL="0" indent="0">
              <a:buNone/>
            </a:pPr>
            <a:r>
              <a:rPr lang="pl-PL" dirty="0"/>
              <a:t>Nazwiska kobiet i mężczyzn mają wołacz równy mianownikowi, por. </a:t>
            </a:r>
            <a:r>
              <a:rPr lang="pl-PL" i="1" dirty="0"/>
              <a:t>pani Malinowska</a:t>
            </a:r>
            <a:r>
              <a:rPr lang="pl-PL" dirty="0"/>
              <a:t>… (</a:t>
            </a:r>
            <a:r>
              <a:rPr lang="pl-PL" dirty="0">
                <a:solidFill>
                  <a:srgbClr val="FF0000"/>
                </a:solidFill>
              </a:rPr>
              <a:t>nie</a:t>
            </a:r>
            <a:r>
              <a:rPr lang="pl-PL" dirty="0"/>
              <a:t>: </a:t>
            </a:r>
            <a:r>
              <a:rPr lang="pl-PL" i="1" dirty="0"/>
              <a:t>pani *</a:t>
            </a:r>
            <a:r>
              <a:rPr lang="pl-PL" i="1" dirty="0" err="1"/>
              <a:t>Malinowsko</a:t>
            </a:r>
            <a:r>
              <a:rPr lang="pl-PL" dirty="0"/>
              <a:t>…), </a:t>
            </a:r>
            <a:r>
              <a:rPr lang="pl-PL" i="1" dirty="0"/>
              <a:t>panie Nowak</a:t>
            </a:r>
            <a:r>
              <a:rPr lang="pl-PL" dirty="0"/>
              <a:t>… (</a:t>
            </a:r>
            <a:r>
              <a:rPr lang="pl-PL" dirty="0">
                <a:solidFill>
                  <a:srgbClr val="FF0000"/>
                </a:solidFill>
              </a:rPr>
              <a:t>nie</a:t>
            </a:r>
            <a:r>
              <a:rPr lang="pl-PL" dirty="0"/>
              <a:t>: </a:t>
            </a:r>
            <a:r>
              <a:rPr lang="pl-PL" i="1" dirty="0"/>
              <a:t>panie *Nowaku</a:t>
            </a:r>
            <a:r>
              <a:rPr lang="pl-PL" dirty="0"/>
              <a:t>…).</a:t>
            </a:r>
          </a:p>
          <a:p>
            <a:pPr marL="0" indent="0" algn="r">
              <a:buNone/>
            </a:pPr>
            <a:r>
              <a:rPr lang="pl-PL" sz="2000" dirty="0"/>
              <a:t>Adam Wolański, Poradnia językowa PWN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7E6FB2A4-4E44-42CB-852E-49F1A23F2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97" y="5567308"/>
            <a:ext cx="5864860" cy="9754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074D2CC7-FC2D-4AEB-950D-A4C04AE92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1932" y="5811170"/>
            <a:ext cx="1719221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425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B37C20D-BDAB-4FA5-95DA-8D8D0FD7F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C07A3E88-BB21-4C2A-AA63-A28F4045D7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286" y="136525"/>
            <a:ext cx="6983427" cy="5807075"/>
          </a:xfrm>
        </p:spPr>
      </p:pic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C110A3E6-8A31-4215-A3C7-C4BC28696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39" y="5882555"/>
            <a:ext cx="5864860" cy="97544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C0BC6665-4BA7-409F-A129-A2DA84677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761" y="6061103"/>
            <a:ext cx="1719221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430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A18317E-ACCC-4576-A4FA-22BAAFB45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Początek listu – zwrot powitalny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3C67505A-FB06-4739-820B-5D6B5EDA1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i="1" dirty="0"/>
              <a:t>Panie Dyrektorze</a:t>
            </a:r>
            <a:r>
              <a:rPr lang="pl-PL" dirty="0"/>
              <a:t> / </a:t>
            </a:r>
            <a:r>
              <a:rPr lang="pl-PL" i="1" dirty="0"/>
              <a:t>Szanowny Panie Dyrektorze</a:t>
            </a:r>
            <a:r>
              <a:rPr lang="pl-PL" dirty="0"/>
              <a:t> </a:t>
            </a:r>
          </a:p>
          <a:p>
            <a:pPr marL="0" indent="0">
              <a:buNone/>
            </a:pPr>
            <a:r>
              <a:rPr lang="pl-PL" i="1" dirty="0"/>
              <a:t>Panie Profesorze</a:t>
            </a:r>
            <a:r>
              <a:rPr lang="pl-PL" dirty="0"/>
              <a:t> / </a:t>
            </a:r>
            <a:r>
              <a:rPr lang="pl-PL" i="1" dirty="0"/>
              <a:t>Szanowny Panie Profesorze</a:t>
            </a:r>
            <a:endParaRPr lang="pl-PL" dirty="0"/>
          </a:p>
          <a:p>
            <a:pPr marL="0" indent="0">
              <a:buNone/>
            </a:pPr>
            <a:r>
              <a:rPr lang="pl-PL" i="1" dirty="0"/>
              <a:t>Panie Prezesie</a:t>
            </a:r>
            <a:r>
              <a:rPr lang="pl-PL" dirty="0"/>
              <a:t> / </a:t>
            </a:r>
            <a:r>
              <a:rPr lang="pl-PL" i="1" dirty="0"/>
              <a:t>Szanowny Panie Prezesie</a:t>
            </a:r>
          </a:p>
          <a:p>
            <a:pPr marL="0" indent="0">
              <a:buNone/>
            </a:pPr>
            <a:r>
              <a:rPr lang="pl-PL" i="1" dirty="0"/>
              <a:t>Pani Redaktor</a:t>
            </a:r>
            <a:r>
              <a:rPr lang="pl-PL" dirty="0"/>
              <a:t> / </a:t>
            </a:r>
            <a:r>
              <a:rPr lang="pl-PL" i="1" dirty="0"/>
              <a:t>Szanowna Pani Redaktor</a:t>
            </a: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i="1" dirty="0"/>
              <a:t>Szanowni Państwo / Szanowne Panie / Szanowni Panowie</a:t>
            </a:r>
            <a:endParaRPr lang="pl-PL" dirty="0"/>
          </a:p>
          <a:p>
            <a:pPr marL="0" indent="0">
              <a:buNone/>
            </a:pPr>
            <a:r>
              <a:rPr lang="pl-PL" i="1" dirty="0"/>
              <a:t>Szanowny Panie / Szanowna Pani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2AD9F492-A3E4-4847-ADDD-9A850D7D8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86" y="5689238"/>
            <a:ext cx="5858764" cy="9754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9DED7F63-659E-4320-87DB-16B680F90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686" y="5933100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556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B9F5EE89-B4A0-4E06-8B5B-BDB1A1068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Dobry słownik</a:t>
            </a:r>
            <a:br>
              <a:rPr lang="pl-PL" b="1" dirty="0"/>
            </a:br>
            <a:r>
              <a:rPr lang="pl-PL" sz="2700" dirty="0">
                <a:hlinkClick r:id="rId2"/>
              </a:rPr>
              <a:t>https://dobryslownik.pl/</a:t>
            </a:r>
            <a:r>
              <a:rPr lang="pl-PL" sz="2700" dirty="0"/>
              <a:t> </a:t>
            </a:r>
            <a:br>
              <a:rPr lang="pl-PL" sz="2700" dirty="0"/>
            </a:br>
            <a:endParaRPr lang="pl-PL" sz="49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ACBD2D15-F058-40C3-A8B1-3E7B0B903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86" y="1338944"/>
            <a:ext cx="10657114" cy="4838020"/>
          </a:xfrm>
        </p:spPr>
        <p:txBody>
          <a:bodyPr/>
          <a:lstStyle/>
          <a:p>
            <a:pPr marL="0" lvl="0" indent="0">
              <a:buNone/>
            </a:pPr>
            <a:r>
              <a:rPr lang="pl-PL" dirty="0"/>
              <a:t>	</a:t>
            </a:r>
            <a:r>
              <a:rPr lang="pl-PL" sz="3200" b="1" dirty="0"/>
              <a:t>Interpunkcja:</a:t>
            </a:r>
          </a:p>
          <a:p>
            <a:pPr lvl="0"/>
            <a:r>
              <a:rPr lang="pl-PL" dirty="0">
                <a:solidFill>
                  <a:prstClr val="black"/>
                </a:solidFill>
              </a:rPr>
              <a:t>Zwrot powitalny kończymy </a:t>
            </a:r>
            <a:r>
              <a:rPr lang="pl-PL" u="sng" dirty="0">
                <a:solidFill>
                  <a:prstClr val="black"/>
                </a:solidFill>
              </a:rPr>
              <a:t>przecinkiem</a:t>
            </a:r>
            <a:r>
              <a:rPr lang="pl-PL" dirty="0">
                <a:solidFill>
                  <a:prstClr val="black"/>
                </a:solidFill>
              </a:rPr>
              <a:t>, gdy piszemy do osoby obcej lub takiej, z którą jesteśmy na </a:t>
            </a:r>
            <a:r>
              <a:rPr lang="pl-PL" i="1" dirty="0">
                <a:solidFill>
                  <a:prstClr val="black"/>
                </a:solidFill>
              </a:rPr>
              <a:t>pan/pani</a:t>
            </a:r>
            <a:r>
              <a:rPr lang="pl-PL" dirty="0">
                <a:solidFill>
                  <a:prstClr val="black"/>
                </a:solidFill>
              </a:rPr>
              <a:t>. </a:t>
            </a:r>
          </a:p>
          <a:p>
            <a:pPr lvl="0"/>
            <a:r>
              <a:rPr lang="pl-PL" dirty="0">
                <a:solidFill>
                  <a:prstClr val="black"/>
                </a:solidFill>
              </a:rPr>
              <a:t>W korespondencji </a:t>
            </a:r>
            <a:r>
              <a:rPr lang="pl-PL" u="sng" dirty="0">
                <a:solidFill>
                  <a:prstClr val="black"/>
                </a:solidFill>
              </a:rPr>
              <a:t>prywatnej</a:t>
            </a:r>
            <a:r>
              <a:rPr lang="pl-PL" dirty="0">
                <a:solidFill>
                  <a:prstClr val="black"/>
                </a:solidFill>
              </a:rPr>
              <a:t> </a:t>
            </a:r>
            <a:r>
              <a:rPr lang="pl-PL" u="sng" dirty="0">
                <a:solidFill>
                  <a:prstClr val="black"/>
                </a:solidFill>
              </a:rPr>
              <a:t>możemy użyć wykrzyknika</a:t>
            </a:r>
            <a:r>
              <a:rPr lang="pl-PL" dirty="0">
                <a:solidFill>
                  <a:prstClr val="black"/>
                </a:solidFill>
              </a:rPr>
              <a:t>.</a:t>
            </a:r>
          </a:p>
          <a:p>
            <a:pPr lvl="0"/>
            <a:r>
              <a:rPr lang="pl-PL" dirty="0">
                <a:solidFill>
                  <a:prstClr val="black"/>
                </a:solidFill>
              </a:rPr>
              <a:t>Jeśli postawiliśmy przecinek, wtedy dalszą cześć maila piszemy od małej litery. Jeśli postawiliśmy wykrzyknik — od wielkiej. Niektórzy również po przecinku rozpoczynają kolejny wiersz od wielkiej litery (jakieś znaczenie mają tu wpływy języków obcych); </a:t>
            </a:r>
            <a:r>
              <a:rPr lang="pl-PL" dirty="0">
                <a:solidFill>
                  <a:srgbClr val="ED7D31">
                    <a:lumMod val="75000"/>
                  </a:srgbClr>
                </a:solidFill>
              </a:rPr>
              <a:t>nie zalecamy </a:t>
            </a:r>
            <a:r>
              <a:rPr lang="pl-PL" dirty="0">
                <a:solidFill>
                  <a:prstClr val="black"/>
                </a:solidFill>
              </a:rPr>
              <a:t>takiego postępowania.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284B1F95-5FCE-4BE6-B46B-65919C752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5981" y="5969694"/>
            <a:ext cx="1713124" cy="73158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CD2E57B9-BDFE-423E-86FD-5AEE57B05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589" y="5847762"/>
            <a:ext cx="5858764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014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A3B784A-7220-4C83-A99F-895244F6C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5126"/>
            <a:ext cx="10668000" cy="451304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6AED83AA-8D89-487B-8D07-004C45541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653143"/>
            <a:ext cx="10961914" cy="5523820"/>
          </a:xfrm>
        </p:spPr>
        <p:txBody>
          <a:bodyPr>
            <a:normAutofit/>
          </a:bodyPr>
          <a:lstStyle/>
          <a:p>
            <a:r>
              <a:rPr lang="pl-PL" dirty="0"/>
              <a:t>Jeśli w zwrocie powitalnym znajduje się np. wyrażenie </a:t>
            </a:r>
            <a:r>
              <a:rPr lang="pl-PL" i="1" dirty="0"/>
              <a:t>Cześć, Witam*, Witaj, Czołem</a:t>
            </a:r>
            <a:r>
              <a:rPr lang="pl-PL" dirty="0"/>
              <a:t>, a po nim zwrot do odbiorcy, należy rozdzielać je przecinkiem:</a:t>
            </a:r>
          </a:p>
          <a:p>
            <a:r>
              <a:rPr lang="pl-PL" i="1" dirty="0"/>
              <a:t>Witam, Pani Marzeno*,</a:t>
            </a:r>
          </a:p>
          <a:p>
            <a:r>
              <a:rPr lang="pl-PL" i="1" dirty="0"/>
              <a:t>Witaj, Drogi Marku,</a:t>
            </a:r>
          </a:p>
          <a:p>
            <a:r>
              <a:rPr lang="pl-PL" i="1" dirty="0"/>
              <a:t>Cześć, Braciszku,</a:t>
            </a:r>
          </a:p>
          <a:p>
            <a:r>
              <a:rPr lang="pl-PL" i="1" dirty="0"/>
              <a:t>Czołem, Koledzy!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2400" dirty="0"/>
              <a:t>* Nie zalecamy używania </a:t>
            </a:r>
            <a:r>
              <a:rPr lang="pl-PL" sz="2400" i="1" dirty="0"/>
              <a:t>witam </a:t>
            </a:r>
            <a:r>
              <a:rPr lang="pl-PL" sz="2400" dirty="0"/>
              <a:t>w mailach, ale ze względu na częstość jego stosowania podajemy przykład interpunkcyjny również z tym słowem </a:t>
            </a:r>
            <a:r>
              <a:rPr lang="pl-PL" sz="2400" i="1" dirty="0"/>
              <a:t>(„Dobry słownik”)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2D9C7537-09BB-4CBB-9DC4-7A9899E0C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47" y="5689240"/>
            <a:ext cx="5858764" cy="9754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9EE0E2A8-E035-4063-8E34-C16658F8F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2837" y="5933102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504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0057455-5687-4F7D-8969-CF6C3423E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85" y="250371"/>
            <a:ext cx="10570029" cy="26624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32B5255C-885B-430C-9ADE-3A6214DBA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707572"/>
            <a:ext cx="10668001" cy="5900058"/>
          </a:xfrm>
        </p:spPr>
        <p:txBody>
          <a:bodyPr>
            <a:normAutofit/>
          </a:bodyPr>
          <a:lstStyle/>
          <a:p>
            <a:r>
              <a:rPr lang="pl-PL" dirty="0"/>
              <a:t>Po formule pożegnalnej (którą zaczynamy od wielkiej litery) nie musimy stosować żadnego znaku. Podpis umieszczamy linię niżej. Niektórzy stawiają po formule finalnej przecinek. Inni zamiast tego rozpoczynają podpis od myślnika i spacji. Oba te sposoby są dopuszczalne.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sz="2400" b="1" i="1" dirty="0"/>
              <a:t>	Z wyrazami szacunku</a:t>
            </a:r>
          </a:p>
          <a:p>
            <a:pPr marL="0" indent="0">
              <a:buNone/>
            </a:pPr>
            <a:r>
              <a:rPr lang="pl-PL" sz="2400" b="1" i="1" dirty="0"/>
              <a:t>	Anna Kowalska</a:t>
            </a:r>
          </a:p>
          <a:p>
            <a:pPr marL="0" indent="0">
              <a:buNone/>
            </a:pPr>
            <a:endParaRPr lang="pl-PL" sz="2400" i="1" dirty="0"/>
          </a:p>
          <a:p>
            <a:pPr marL="0" indent="0">
              <a:buNone/>
            </a:pPr>
            <a:r>
              <a:rPr lang="pl-PL" sz="2400" dirty="0" err="1"/>
              <a:t>dopuszcz</a:t>
            </a:r>
            <a:r>
              <a:rPr lang="pl-PL" sz="2400" dirty="0"/>
              <a:t>:</a:t>
            </a:r>
            <a:r>
              <a:rPr lang="pl-PL" sz="2400" i="1" dirty="0"/>
              <a:t> Z wyrazami szacunku</a:t>
            </a:r>
            <a:r>
              <a:rPr lang="pl-PL" sz="2400" i="1" dirty="0">
                <a:solidFill>
                  <a:srgbClr val="FF0000"/>
                </a:solidFill>
              </a:rPr>
              <a:t>,</a:t>
            </a:r>
          </a:p>
          <a:p>
            <a:pPr marL="0" indent="0">
              <a:buNone/>
            </a:pPr>
            <a:r>
              <a:rPr lang="pl-PL" sz="2400" i="1" dirty="0"/>
              <a:t>	   Anna Kowalska</a:t>
            </a:r>
          </a:p>
          <a:p>
            <a:pPr marL="0" indent="0">
              <a:buNone/>
            </a:pPr>
            <a:r>
              <a:rPr lang="pl-PL" sz="2400" dirty="0" err="1"/>
              <a:t>dopuszcz</a:t>
            </a:r>
            <a:r>
              <a:rPr lang="pl-PL" sz="2400" dirty="0"/>
              <a:t>:</a:t>
            </a:r>
            <a:r>
              <a:rPr lang="pl-PL" sz="2400" i="1" dirty="0"/>
              <a:t> Z wyrazami szacunku</a:t>
            </a:r>
            <a:r>
              <a:rPr lang="pl-PL" sz="2400" i="1" dirty="0">
                <a:solidFill>
                  <a:srgbClr val="FF0000"/>
                </a:solidFill>
              </a:rPr>
              <a:t> – </a:t>
            </a:r>
          </a:p>
          <a:p>
            <a:pPr marL="0" indent="0">
              <a:buNone/>
            </a:pPr>
            <a:r>
              <a:rPr lang="pl-PL" sz="2400" i="1" dirty="0"/>
              <a:t> 	   Anna Kowalska</a:t>
            </a:r>
          </a:p>
          <a:p>
            <a:pPr marL="0" indent="0">
              <a:buNone/>
            </a:pPr>
            <a:endParaRPr lang="pl-PL" sz="2400" i="1" dirty="0"/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F25C0C8E-8BE8-4FAB-B024-917512279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436" y="5823140"/>
            <a:ext cx="5858764" cy="9754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1CE07108-0EEB-4B89-81D2-53923B617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6810" y="6067002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13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FACFF78B-A886-3849-A8CF-A2C85CC55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/>
              <a:t>List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EA94F892-8F4F-8154-8203-3F5FA07DF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36621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 </a:t>
            </a:r>
            <a:r>
              <a:rPr lang="pl-PL" dirty="0" err="1"/>
              <a:t>psł</a:t>
            </a:r>
            <a:r>
              <a:rPr lang="pl-PL" dirty="0"/>
              <a:t>. *list</a:t>
            </a:r>
            <a:r>
              <a:rPr lang="uk-UA" dirty="0"/>
              <a:t>ъ '</a:t>
            </a:r>
            <a:r>
              <a:rPr lang="pl-PL" dirty="0"/>
              <a:t>liść'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="" xmlns:a16="http://schemas.microsoft.com/office/drawing/2014/main" id="{A383C6E0-3894-689D-BF9B-DBBDD438EA3A}"/>
              </a:ext>
            </a:extLst>
          </p:cNvPr>
          <p:cNvGrpSpPr/>
          <p:nvPr/>
        </p:nvGrpSpPr>
        <p:grpSpPr>
          <a:xfrm>
            <a:off x="368519" y="5782513"/>
            <a:ext cx="5989319" cy="967432"/>
            <a:chOff x="390525" y="5787364"/>
            <a:chExt cx="6486996" cy="1070636"/>
          </a:xfrm>
        </p:grpSpPr>
        <p:pic>
          <p:nvPicPr>
            <p:cNvPr id="4" name="Obraz 3">
              <a:extLst>
                <a:ext uri="{FF2B5EF4-FFF2-40B4-BE49-F238E27FC236}">
                  <a16:creationId xmlns="" xmlns:a16="http://schemas.microsoft.com/office/drawing/2014/main" id="{77687734-2D8F-1CB7-3892-9DA08F55A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25" y="5787364"/>
              <a:ext cx="2546105" cy="1070636"/>
            </a:xfrm>
            <a:prstGeom prst="rect">
              <a:avLst/>
            </a:prstGeom>
          </p:spPr>
        </p:pic>
        <p:pic>
          <p:nvPicPr>
            <p:cNvPr id="6" name="Obraz 5">
              <a:extLst>
                <a:ext uri="{FF2B5EF4-FFF2-40B4-BE49-F238E27FC236}">
                  <a16:creationId xmlns="" xmlns:a16="http://schemas.microsoft.com/office/drawing/2014/main" id="{33429B47-5E01-83CB-D52F-F1CA29BB7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478" y="5907985"/>
              <a:ext cx="1563043" cy="829393"/>
            </a:xfrm>
            <a:prstGeom prst="rect">
              <a:avLst/>
            </a:prstGeom>
          </p:spPr>
        </p:pic>
      </p:grp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229" y="5925402"/>
            <a:ext cx="1939252" cy="8291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5702E105-2BBA-48D2-8859-C58457213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237" y="0"/>
            <a:ext cx="3649491" cy="547971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0FB65320-4C98-4151-8C7F-12B13611B0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5557" y="1855877"/>
            <a:ext cx="3776115" cy="377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6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F575F798-7CBB-47C0-948E-1114708EB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Początek e-maila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96708CC5-A21B-4E82-9EC3-9425546E8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i="1" dirty="0"/>
              <a:t>Witam</a:t>
            </a:r>
            <a:r>
              <a:rPr lang="pl-PL" dirty="0"/>
              <a:t>: dyskusja normatywna (zob. np. w poradni językowej PWN)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dirty="0"/>
              <a:t>„Dobry słownik”: </a:t>
            </a:r>
          </a:p>
          <a:p>
            <a:r>
              <a:rPr lang="pl-PL" dirty="0"/>
              <a:t>Nie zalecamy używania </a:t>
            </a:r>
            <a:r>
              <a:rPr lang="pl-PL" i="1" dirty="0"/>
              <a:t>witam</a:t>
            </a:r>
            <a:r>
              <a:rPr lang="pl-PL" dirty="0"/>
              <a:t> w mailach. 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1991172E-3B48-4E59-801C-FD3E757A8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476" y="5711316"/>
            <a:ext cx="5858764" cy="9754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4A091FD1-0B8A-45B9-9866-19C69C838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0667" y="5956994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321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62BA09C-9A0C-4A8B-8B38-D08640FAC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29532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A897CC15-41C0-4339-8A5A-77B0AFF35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42" y="957943"/>
            <a:ext cx="10776857" cy="5715000"/>
          </a:xfrm>
        </p:spPr>
        <p:txBody>
          <a:bodyPr/>
          <a:lstStyle/>
          <a:p>
            <a:r>
              <a:rPr lang="pl-PL" i="1" dirty="0"/>
              <a:t>Dzień dobry </a:t>
            </a:r>
            <a:r>
              <a:rPr lang="pl-PL" dirty="0"/>
              <a:t>(niezależnie od pory dnia)</a:t>
            </a:r>
          </a:p>
          <a:p>
            <a:r>
              <a:rPr lang="pl-PL" dirty="0"/>
              <a:t>Niektórzy niechętnie patrzą na </a:t>
            </a:r>
            <a:r>
              <a:rPr lang="pl-PL" i="1" dirty="0"/>
              <a:t>Dzień dobry</a:t>
            </a:r>
            <a:r>
              <a:rPr lang="pl-PL" dirty="0"/>
              <a:t> w korespondencji oficjalnej czy półoficjalnej, ale jego zaletą jest uniwersalność (</a:t>
            </a:r>
            <a:r>
              <a:rPr lang="pl-PL" i="1" dirty="0"/>
              <a:t>dzień dobry</a:t>
            </a:r>
            <a:r>
              <a:rPr lang="pl-PL" dirty="0"/>
              <a:t> już dawno przestało być przywitaniem stosowanym tylko w ciągu dnia) oraz to, że może zastąpić oficjalne </a:t>
            </a:r>
            <a:r>
              <a:rPr lang="pl-PL" i="1" dirty="0"/>
              <a:t>Szanowni Państwo</a:t>
            </a:r>
            <a:r>
              <a:rPr lang="pl-PL" dirty="0"/>
              <a:t>.</a:t>
            </a:r>
          </a:p>
          <a:p>
            <a:r>
              <a:rPr lang="pl-PL" dirty="0"/>
              <a:t>Inni czują się nieswojo z pisaniem w godzinach wieczornych e-maili tak się zaczynających (dziwnie im pisać </a:t>
            </a:r>
            <a:r>
              <a:rPr lang="pl-PL" i="1" dirty="0"/>
              <a:t>Dzień dobry</a:t>
            </a:r>
            <a:r>
              <a:rPr lang="pl-PL" dirty="0"/>
              <a:t> np. o 21:00, nawet gdy wiedzą, że adresat odczyta e-mail dopiero rano).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29692BD4-2DF7-47F8-992B-4DE316CC4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61" y="5697498"/>
            <a:ext cx="5858764" cy="9754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0D1DDE63-F2C5-4AAB-8713-D0894D605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9295" y="5900057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795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E0C1AFB-5076-4875-B00D-2983C08D3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B080AD97-2F21-487A-A6A4-AD3FB8BA1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29" y="1295400"/>
            <a:ext cx="10613571" cy="4881563"/>
          </a:xfrm>
        </p:spPr>
        <p:txBody>
          <a:bodyPr/>
          <a:lstStyle/>
          <a:p>
            <a:r>
              <a:rPr lang="pl-PL" sz="3200" dirty="0"/>
              <a:t>Nie powinno się stosować formuł powitalnych i finalnych powszechnie używanych w języku mówionym i związanych z porą dnia, np. </a:t>
            </a:r>
            <a:r>
              <a:rPr lang="pl-PL" sz="3200" i="1" dirty="0"/>
              <a:t>Dobry wieczór</a:t>
            </a:r>
            <a:r>
              <a:rPr lang="pl-PL" sz="3200" dirty="0"/>
              <a:t>, </a:t>
            </a:r>
            <a:r>
              <a:rPr lang="pl-PL" sz="3200" i="1" dirty="0"/>
              <a:t>Dobranoc</a:t>
            </a:r>
            <a:r>
              <a:rPr lang="pl-PL" sz="3200" dirty="0"/>
              <a:t>. Wyjątkiem jest tu otwierające </a:t>
            </a:r>
            <a:r>
              <a:rPr lang="pl-PL" sz="3200" i="1" dirty="0"/>
              <a:t>Dzień dobry</a:t>
            </a:r>
            <a:r>
              <a:rPr lang="pl-PL" sz="3200" dirty="0"/>
              <a:t>. Opisowe formuły dotyczące pory dnia </a:t>
            </a:r>
            <a:r>
              <a:rPr lang="pl-PL" sz="3200" dirty="0">
                <a:solidFill>
                  <a:schemeClr val="accent1">
                    <a:lumMod val="75000"/>
                  </a:schemeClr>
                </a:solidFill>
              </a:rPr>
              <a:t>możemy natomiast zastosować na końcu listu, jeśli jesteśmy pewni, że nadawca przeczyta je w odpowiednim czasie</a:t>
            </a:r>
            <a:r>
              <a:rPr lang="pl-PL" sz="3200" dirty="0"/>
              <a:t>. Ich sformułowanie zależne jest od naszej relacji z odbiorcą.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AFADE4F9-462D-4ABF-8428-CA36E9EEC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29" y="5562600"/>
            <a:ext cx="5858764" cy="9754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485BA03C-1665-49AE-8FEA-B6904009E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5190" y="5826380"/>
            <a:ext cx="1719221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09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707C887-2F2C-4AB8-B4B7-E1167E023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7C0EF784-64A8-42FD-8114-F5F1023D3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324" y="1360714"/>
            <a:ext cx="10675476" cy="4816249"/>
          </a:xfrm>
        </p:spPr>
        <p:txBody>
          <a:bodyPr/>
          <a:lstStyle/>
          <a:p>
            <a:r>
              <a:rPr lang="pl-PL" dirty="0"/>
              <a:t>Niektórzy już w pierwszym e-mailu zwracają się po imieniu, np. </a:t>
            </a:r>
            <a:r>
              <a:rPr lang="pl-PL" i="1" dirty="0"/>
              <a:t>Szanowny Panie Jacku</a:t>
            </a:r>
            <a:r>
              <a:rPr lang="pl-PL" dirty="0"/>
              <a:t>, </a:t>
            </a:r>
            <a:r>
              <a:rPr lang="pl-PL" i="1" dirty="0"/>
              <a:t>Szanowna Pani Moniko</a:t>
            </a:r>
            <a:r>
              <a:rPr lang="pl-PL" dirty="0"/>
              <a:t> lub </a:t>
            </a:r>
            <a:r>
              <a:rPr lang="pl-PL" i="1" dirty="0"/>
              <a:t>Panie Jacku</a:t>
            </a:r>
            <a:r>
              <a:rPr lang="pl-PL" dirty="0"/>
              <a:t>, </a:t>
            </a:r>
            <a:r>
              <a:rPr lang="pl-PL" i="1" dirty="0"/>
              <a:t>Pani Moniko</a:t>
            </a:r>
            <a:r>
              <a:rPr lang="pl-PL" dirty="0"/>
              <a:t>. Jeśli jest to nasz </a:t>
            </a:r>
            <a:r>
              <a:rPr lang="pl-PL" u="sng" dirty="0"/>
              <a:t>pierwszy kontakt </a:t>
            </a:r>
            <a:r>
              <a:rPr lang="pl-PL" dirty="0"/>
              <a:t>z daną osobą, to lepiej i grzeczniej zostawić tego typu formułki do czasu, aż </a:t>
            </a:r>
            <a:r>
              <a:rPr lang="pl-PL" b="1" dirty="0"/>
              <a:t>znajomość (co najmniej mailowa) się nieco rozwinie</a:t>
            </a:r>
            <a:r>
              <a:rPr lang="pl-PL" dirty="0"/>
              <a:t>. Możemy w pierwszym mailu zwracać się po imieniu, </a:t>
            </a:r>
            <a:r>
              <a:rPr lang="pl-PL" u="sng" dirty="0"/>
              <a:t>jeśli jesteśmy pewni, że nasz adresat tak właśnie sobie życzy</a:t>
            </a:r>
            <a:r>
              <a:rPr lang="pl-PL" dirty="0"/>
              <a:t>. Należy jednak uważać, ponieważ 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niemało osób ma inną granicę bezpośredniości</a:t>
            </a:r>
            <a:r>
              <a:rPr lang="pl-PL" dirty="0"/>
              <a:t> w takim kontakcie i takie formy wręcz je odrzucają („Dobry słownik”).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1DB3ADDA-6F89-43BF-8889-8677E5BB7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762" y="5689238"/>
            <a:ext cx="5858764" cy="9754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09F47895-2F83-40A8-B8F6-DECEADC61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552" y="5811168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353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C23924B-4FE0-47EE-8F23-4369C8DD1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28" y="105655"/>
            <a:ext cx="10537371" cy="1251857"/>
          </a:xfrm>
        </p:spPr>
        <p:txBody>
          <a:bodyPr>
            <a:noAutofit/>
          </a:bodyPr>
          <a:lstStyle/>
          <a:p>
            <a:r>
              <a:rPr lang="pl-PL" sz="3200" b="1" i="1" dirty="0"/>
              <a:t>Do adresata zbiorowego, kiedy z częścią osób jesteśmy na ty, a z częścią na pani / pan:</a:t>
            </a:r>
            <a:r>
              <a:rPr lang="pl-PL" sz="3200" b="1" dirty="0"/>
              <a:t/>
            </a:r>
            <a:br>
              <a:rPr lang="pl-PL" sz="3200" b="1" dirty="0"/>
            </a:br>
            <a:endParaRPr lang="pl-PL" sz="3200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78F7D123-71A0-42E2-836B-B2A1E90CE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456" y="914400"/>
            <a:ext cx="10635343" cy="5421086"/>
          </a:xfrm>
        </p:spPr>
        <p:txBody>
          <a:bodyPr>
            <a:normAutofit/>
          </a:bodyPr>
          <a:lstStyle/>
          <a:p>
            <a:pPr lvl="0"/>
            <a:r>
              <a:rPr lang="pl-PL" dirty="0">
                <a:solidFill>
                  <a:prstClr val="black"/>
                </a:solidFill>
              </a:rPr>
              <a:t>Najbezpieczniej zacząć </a:t>
            </a:r>
            <a:r>
              <a:rPr lang="pl-PL" i="1" dirty="0">
                <a:solidFill>
                  <a:prstClr val="black"/>
                </a:solidFill>
              </a:rPr>
              <a:t>Szanowni Państwo</a:t>
            </a:r>
            <a:r>
              <a:rPr lang="pl-PL" dirty="0">
                <a:solidFill>
                  <a:prstClr val="black"/>
                </a:solidFill>
              </a:rPr>
              <a:t>. Można tak zrobić nawet wówczas, gdy tylko z jedną osobą jesteśmy na </a:t>
            </a:r>
            <a:r>
              <a:rPr lang="pl-PL" i="1" dirty="0">
                <a:solidFill>
                  <a:prstClr val="black"/>
                </a:solidFill>
              </a:rPr>
              <a:t>pan</a:t>
            </a:r>
            <a:r>
              <a:rPr lang="pl-PL" dirty="0">
                <a:solidFill>
                  <a:prstClr val="black"/>
                </a:solidFill>
              </a:rPr>
              <a:t> lub </a:t>
            </a:r>
            <a:r>
              <a:rPr lang="pl-PL" i="1" dirty="0">
                <a:solidFill>
                  <a:prstClr val="black"/>
                </a:solidFill>
              </a:rPr>
              <a:t>pani</a:t>
            </a:r>
            <a:r>
              <a:rPr lang="pl-PL" dirty="0">
                <a:solidFill>
                  <a:prstClr val="black"/>
                </a:solidFill>
              </a:rPr>
              <a:t>, a z pozostałymi na </a:t>
            </a:r>
            <a:r>
              <a:rPr lang="pl-PL" i="1" dirty="0">
                <a:solidFill>
                  <a:prstClr val="black"/>
                </a:solidFill>
              </a:rPr>
              <a:t>ty</a:t>
            </a:r>
            <a:r>
              <a:rPr lang="pl-PL" dirty="0">
                <a:solidFill>
                  <a:prstClr val="black"/>
                </a:solidFill>
              </a:rPr>
              <a:t>. Jest to najbezpieczniejszy zwrot w przypadku korespondencji służbowej. Jeśli piszemy do samych kobiet, można zacząć </a:t>
            </a:r>
            <a:r>
              <a:rPr lang="pl-PL" i="1" dirty="0">
                <a:solidFill>
                  <a:prstClr val="black"/>
                </a:solidFill>
              </a:rPr>
              <a:t>Szanowne Panie</a:t>
            </a:r>
            <a:r>
              <a:rPr lang="pl-PL" dirty="0">
                <a:solidFill>
                  <a:prstClr val="black"/>
                </a:solidFill>
              </a:rPr>
              <a:t>, jeśli do samych mężczyzn — </a:t>
            </a:r>
            <a:r>
              <a:rPr lang="pl-PL" i="1" dirty="0">
                <a:solidFill>
                  <a:prstClr val="black"/>
                </a:solidFill>
              </a:rPr>
              <a:t>Szanowni Panowie</a:t>
            </a:r>
            <a:r>
              <a:rPr lang="pl-PL" dirty="0">
                <a:solidFill>
                  <a:prstClr val="black"/>
                </a:solidFill>
              </a:rPr>
              <a:t>.</a:t>
            </a:r>
          </a:p>
          <a:p>
            <a:pPr lvl="0"/>
            <a:r>
              <a:rPr lang="pl-PL" dirty="0">
                <a:solidFill>
                  <a:prstClr val="black"/>
                </a:solidFill>
              </a:rPr>
              <a:t>Niektórzy dzielą korespondencję na dwa maile z osobnymi adresatami. Do jednych piszą </a:t>
            </a:r>
            <a:r>
              <a:rPr lang="pl-PL" i="1" dirty="0">
                <a:solidFill>
                  <a:prstClr val="black"/>
                </a:solidFill>
              </a:rPr>
              <a:t>Szanowni Państwo</a:t>
            </a:r>
            <a:r>
              <a:rPr lang="pl-PL" dirty="0">
                <a:solidFill>
                  <a:prstClr val="black"/>
                </a:solidFill>
              </a:rPr>
              <a:t>, do drugich </a:t>
            </a:r>
            <a:r>
              <a:rPr lang="pl-PL" i="1" dirty="0">
                <a:solidFill>
                  <a:prstClr val="black"/>
                </a:solidFill>
              </a:rPr>
              <a:t>Cześć / Drodzy Koledzy / Drogie Koleżanki / Drogie Koleżanki i Koledzy </a:t>
            </a:r>
            <a:r>
              <a:rPr lang="pl-PL" dirty="0">
                <a:solidFill>
                  <a:prstClr val="black"/>
                </a:solidFill>
              </a:rPr>
              <a:t>itp.</a:t>
            </a:r>
          </a:p>
          <a:p>
            <a:pPr lvl="0"/>
            <a:r>
              <a:rPr lang="pl-PL" dirty="0">
                <a:solidFill>
                  <a:prstClr val="black"/>
                </a:solidFill>
              </a:rPr>
              <a:t>Szerzy się zaczynanie takich maili od samodzielnych </a:t>
            </a:r>
            <a:r>
              <a:rPr lang="pl-PL" i="1" dirty="0">
                <a:solidFill>
                  <a:prstClr val="black"/>
                </a:solidFill>
              </a:rPr>
              <a:t>Drodzy</a:t>
            </a:r>
            <a:r>
              <a:rPr lang="pl-PL" dirty="0">
                <a:solidFill>
                  <a:prstClr val="black"/>
                </a:solidFill>
              </a:rPr>
              <a:t> lub </a:t>
            </a:r>
            <a:r>
              <a:rPr lang="pl-PL" i="1" dirty="0">
                <a:solidFill>
                  <a:prstClr val="black"/>
                </a:solidFill>
              </a:rPr>
              <a:t>Szanowni</a:t>
            </a:r>
            <a:r>
              <a:rPr lang="pl-PL" dirty="0">
                <a:solidFill>
                  <a:prstClr val="black"/>
                </a:solidFill>
              </a:rPr>
              <a:t> (tzn. nieuzupełnionych o żaden rzeczownik, np. </a:t>
            </a:r>
            <a:r>
              <a:rPr lang="pl-PL" i="1" dirty="0">
                <a:solidFill>
                  <a:prstClr val="black"/>
                </a:solidFill>
              </a:rPr>
              <a:t>Drodzy Koledzy</a:t>
            </a:r>
            <a:r>
              <a:rPr lang="pl-PL" dirty="0">
                <a:solidFill>
                  <a:prstClr val="black"/>
                </a:solidFill>
              </a:rPr>
              <a:t>, czy zaimek </a:t>
            </a:r>
            <a:r>
              <a:rPr lang="pl-PL" i="1" dirty="0">
                <a:solidFill>
                  <a:prstClr val="black"/>
                </a:solidFill>
              </a:rPr>
              <a:t>Moi Drodzy</a:t>
            </a:r>
            <a:r>
              <a:rPr lang="pl-PL" dirty="0">
                <a:solidFill>
                  <a:prstClr val="black"/>
                </a:solidFill>
              </a:rPr>
              <a:t>). Nie </a:t>
            </a:r>
            <a:r>
              <a:rPr lang="pl-PL" dirty="0">
                <a:solidFill>
                  <a:srgbClr val="ED7D31">
                    <a:lumMod val="75000"/>
                  </a:srgbClr>
                </a:solidFill>
              </a:rPr>
              <a:t>podobają nam się te formuły </a:t>
            </a:r>
            <a:r>
              <a:rPr lang="pl-PL" dirty="0">
                <a:solidFill>
                  <a:prstClr val="black"/>
                </a:solidFill>
              </a:rPr>
              <a:t>(„Dobry słownik”).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0E315D8E-6FAC-480B-930A-36130DFAA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3323" y="6035008"/>
            <a:ext cx="1713124" cy="73158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62506E43-F69F-4264-A17A-FEAAE0E55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182" y="5829581"/>
            <a:ext cx="5627912" cy="93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851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1ABE9943-534A-47C4-9964-7F419C66D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1584"/>
          </a:xfrm>
        </p:spPr>
        <p:txBody>
          <a:bodyPr/>
          <a:lstStyle/>
          <a:p>
            <a:r>
              <a:rPr lang="pl-PL" dirty="0"/>
              <a:t>Zakończenie e-maili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E0FF052E-2054-4B8E-A78F-EDF794095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237" y="146233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b="1" dirty="0"/>
              <a:t>oficjalnych:</a:t>
            </a:r>
          </a:p>
          <a:p>
            <a:r>
              <a:rPr lang="pl-PL" i="1" dirty="0"/>
              <a:t>Z poważaniem</a:t>
            </a:r>
            <a:r>
              <a:rPr lang="pl-PL" dirty="0"/>
              <a:t> </a:t>
            </a:r>
          </a:p>
          <a:p>
            <a:r>
              <a:rPr lang="pl-PL" i="1" dirty="0"/>
              <a:t>Z wyrazami szacunku</a:t>
            </a:r>
            <a:r>
              <a:rPr lang="pl-PL" dirty="0"/>
              <a:t> </a:t>
            </a:r>
          </a:p>
          <a:p>
            <a:r>
              <a:rPr lang="pl-PL" i="1" dirty="0"/>
              <a:t>Łączę wyrazy szacunku</a:t>
            </a:r>
            <a:r>
              <a:rPr lang="pl-PL" dirty="0"/>
              <a:t> </a:t>
            </a:r>
          </a:p>
          <a:p>
            <a:r>
              <a:rPr lang="pl-PL" i="1" dirty="0"/>
              <a:t>Łączę wyrazy poważania</a:t>
            </a:r>
          </a:p>
          <a:p>
            <a:pPr marL="0" indent="0">
              <a:buNone/>
            </a:pPr>
            <a:endParaRPr lang="pl-PL" dirty="0"/>
          </a:p>
          <a:p>
            <a:r>
              <a:rPr lang="pl-PL" sz="2400" dirty="0">
                <a:solidFill>
                  <a:srgbClr val="FF0000"/>
                </a:solidFill>
              </a:rPr>
              <a:t>Nie należy </a:t>
            </a:r>
            <a:r>
              <a:rPr lang="pl-PL" sz="2400" dirty="0"/>
              <a:t>stosować formuł w rodzaju </a:t>
            </a:r>
            <a:r>
              <a:rPr lang="pl-PL" sz="2400" i="1" dirty="0"/>
              <a:t>Kreślę się z poważaniem</a:t>
            </a:r>
            <a:r>
              <a:rPr lang="pl-PL" sz="2400" dirty="0"/>
              <a:t>, ponieważ są przestarzałe i mogą zostać źle zrozumiane („Dobry słownik”).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BC904357-7B81-4C74-86B9-474855780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704" y="5585318"/>
            <a:ext cx="5858764" cy="9754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581845B1-DACC-451E-9318-4B1974F5C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3210" y="5811171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387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1D8295C-2F9F-4C04-9750-A92E3995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365126"/>
            <a:ext cx="10374086" cy="222704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D04229F0-82B9-4A44-815E-F03412C5F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458" y="772886"/>
            <a:ext cx="10635342" cy="5153705"/>
          </a:xfrm>
        </p:spPr>
        <p:txBody>
          <a:bodyPr>
            <a:normAutofit fontScale="92500"/>
          </a:bodyPr>
          <a:lstStyle/>
          <a:p>
            <a:r>
              <a:rPr lang="pl-PL" dirty="0"/>
              <a:t>Jeśli treść maila wydaje nam się zbyt błaha jak na zakończenie oficjalne typu </a:t>
            </a:r>
            <a:r>
              <a:rPr lang="pl-PL" b="1" i="1" dirty="0"/>
              <a:t>Z poważa</a:t>
            </a:r>
            <a:r>
              <a:rPr lang="pl-PL" b="1" dirty="0"/>
              <a:t>niem</a:t>
            </a:r>
            <a:r>
              <a:rPr lang="pl-PL" dirty="0"/>
              <a:t>, możemy zastosować:</a:t>
            </a:r>
          </a:p>
          <a:p>
            <a:r>
              <a:rPr lang="pl-PL" dirty="0"/>
              <a:t> </a:t>
            </a:r>
            <a:r>
              <a:rPr lang="pl-PL" i="1" dirty="0"/>
              <a:t>Łączę pozdrowienia</a:t>
            </a:r>
          </a:p>
          <a:p>
            <a:r>
              <a:rPr lang="pl-PL" dirty="0"/>
              <a:t> </a:t>
            </a:r>
            <a:r>
              <a:rPr lang="pl-PL" sz="2200" dirty="0"/>
              <a:t>ewentualnie </a:t>
            </a:r>
            <a:r>
              <a:rPr lang="pl-PL" i="1" dirty="0"/>
              <a:t>Pozdrawiam</a:t>
            </a:r>
            <a:r>
              <a:rPr lang="pl-PL" dirty="0"/>
              <a:t>.</a:t>
            </a:r>
          </a:p>
          <a:p>
            <a:pPr marL="0" indent="0">
              <a:buNone/>
            </a:pPr>
            <a:r>
              <a:rPr lang="pl-PL" dirty="0"/>
              <a:t>Musimy to jednak robić z wyczuciem, ponieważ generalnie </a:t>
            </a:r>
            <a:r>
              <a:rPr lang="pl-PL" u="sng" dirty="0"/>
              <a:t>formuła finalna powinna być skorelowana z formułą powitalną</a:t>
            </a:r>
            <a:r>
              <a:rPr lang="pl-PL" dirty="0"/>
              <a:t>. </a:t>
            </a:r>
          </a:p>
          <a:p>
            <a:pPr marL="0" indent="0">
              <a:buNone/>
            </a:pPr>
            <a:r>
              <a:rPr lang="pl-PL" dirty="0"/>
              <a:t>Jeśli zaczynamy maila </a:t>
            </a:r>
            <a:r>
              <a:rPr lang="pl-PL" i="1" dirty="0"/>
              <a:t>Szanowna Pani</a:t>
            </a:r>
            <a:r>
              <a:rPr lang="pl-PL" dirty="0"/>
              <a:t>, to </a:t>
            </a:r>
            <a:r>
              <a:rPr lang="pl-PL" dirty="0">
                <a:solidFill>
                  <a:srgbClr val="FF0000"/>
                </a:solidFill>
              </a:rPr>
              <a:t>nie</a:t>
            </a:r>
            <a:r>
              <a:rPr lang="pl-PL" dirty="0"/>
              <a:t> kończymy go </a:t>
            </a:r>
            <a:r>
              <a:rPr lang="pl-PL" i="1" dirty="0"/>
              <a:t>Pozdrawiam</a:t>
            </a:r>
            <a:r>
              <a:rPr lang="pl-PL" dirty="0"/>
              <a:t>. </a:t>
            </a:r>
          </a:p>
          <a:p>
            <a:pPr marL="0" indent="0">
              <a:buNone/>
            </a:pPr>
            <a:r>
              <a:rPr lang="pl-PL" dirty="0"/>
              <a:t>Ale jeśli zaczynamy od </a:t>
            </a:r>
            <a:r>
              <a:rPr lang="pl-PL" i="1" dirty="0"/>
              <a:t>Dzień dobry</a:t>
            </a:r>
            <a:r>
              <a:rPr lang="pl-PL" dirty="0"/>
              <a:t>, to taka formuła kończąca jest możliwa.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Nie powinniśmy w korespondencji oficjalnej używać podobnych, ale bardziej familiarnych formuł, typu </a:t>
            </a:r>
            <a:r>
              <a:rPr lang="pl-PL" i="1" dirty="0"/>
              <a:t>Serdeczne pozdrowienia, Pozdrawiam serdecznie</a:t>
            </a:r>
            <a:r>
              <a:rPr lang="pl-PL" dirty="0"/>
              <a:t>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56214FAE-261F-4E7E-8286-E9CB47C64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36" y="5771563"/>
            <a:ext cx="5858764" cy="9754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8E67A2CC-B682-4FE8-AF32-E33C6CACE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640" y="6085114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943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9712AFA-D65A-4B89-B3C4-97C0B6690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180309"/>
            <a:ext cx="10722429" cy="744977"/>
          </a:xfrm>
        </p:spPr>
        <p:txBody>
          <a:bodyPr/>
          <a:lstStyle/>
          <a:p>
            <a:r>
              <a:rPr lang="pl-PL" dirty="0"/>
              <a:t>Zakończenie e-maili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64EA0348-935A-44C8-AF77-110937870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71" y="1338944"/>
            <a:ext cx="10646229" cy="4838020"/>
          </a:xfrm>
        </p:spPr>
        <p:txBody>
          <a:bodyPr/>
          <a:lstStyle/>
          <a:p>
            <a:pPr marL="0" indent="0">
              <a:buNone/>
            </a:pPr>
            <a:r>
              <a:rPr lang="pl-PL" b="1" dirty="0"/>
              <a:t>prywatnych:</a:t>
            </a:r>
          </a:p>
          <a:p>
            <a:pPr marL="0" indent="0">
              <a:buNone/>
            </a:pPr>
            <a:endParaRPr lang="pl-PL" b="1" dirty="0"/>
          </a:p>
          <a:p>
            <a:r>
              <a:rPr lang="pl-PL" i="1" dirty="0"/>
              <a:t>Pozdrawiam</a:t>
            </a:r>
          </a:p>
          <a:p>
            <a:r>
              <a:rPr lang="pl-PL" i="1" dirty="0"/>
              <a:t>Pozdrawiam serdecznie</a:t>
            </a:r>
          </a:p>
          <a:p>
            <a:r>
              <a:rPr lang="pl-PL" i="1" dirty="0"/>
              <a:t>Uściski</a:t>
            </a:r>
          </a:p>
          <a:p>
            <a:r>
              <a:rPr lang="pl-PL" i="1" dirty="0"/>
              <a:t>Ściskam (i całuję)</a:t>
            </a:r>
          </a:p>
          <a:p>
            <a:r>
              <a:rPr lang="pl-PL" i="1" dirty="0"/>
              <a:t>Pa!</a:t>
            </a:r>
          </a:p>
          <a:p>
            <a:r>
              <a:rPr lang="pl-PL" i="1" dirty="0"/>
              <a:t>Trzymaj się!</a:t>
            </a:r>
          </a:p>
          <a:p>
            <a:r>
              <a:rPr lang="pl-PL" i="1" dirty="0"/>
              <a:t>Buźka!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1981900D-695F-4C6B-83F1-0A941ABE3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71" y="5775987"/>
            <a:ext cx="6498840" cy="108201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A8B55B57-F8E0-45E1-902B-7B6839E7B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4209" y="5946108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67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0CD3AEF-0D82-4EE8-B8F5-4C42CA175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98979EEF-3184-4BA0-AF10-D7EC2556E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i="1" dirty="0"/>
              <a:t>Pozdrawiam </a:t>
            </a:r>
            <a:r>
              <a:rPr lang="pl-PL" dirty="0"/>
              <a:t>(początek: </a:t>
            </a:r>
            <a:r>
              <a:rPr lang="pl-PL" i="1" dirty="0"/>
              <a:t>Dzień dobry, (Szanowny) Panie Jacku </a:t>
            </a:r>
            <a:r>
              <a:rPr lang="pl-PL" dirty="0"/>
              <a:t>lub nieformalny). </a:t>
            </a:r>
          </a:p>
          <a:p>
            <a:r>
              <a:rPr lang="pl-PL" dirty="0"/>
              <a:t>Nie kończymy </a:t>
            </a:r>
            <a:r>
              <a:rPr lang="pl-PL" i="1" dirty="0"/>
              <a:t>Pozdrawiam serdecznie</a:t>
            </a:r>
            <a:r>
              <a:rPr lang="pl-PL" dirty="0"/>
              <a:t> ani </a:t>
            </a:r>
            <a:r>
              <a:rPr lang="pl-PL" i="1" dirty="0"/>
              <a:t>Serdeczne pozdrowienia</a:t>
            </a:r>
            <a:r>
              <a:rPr lang="pl-PL" dirty="0"/>
              <a:t> przy pierwszym kontakcie lub w automatycznie tworzonym podpisie.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CB4B03CC-BBAE-4904-BDA5-48DD9C91D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475" y="5593630"/>
            <a:ext cx="5858764" cy="9754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CC115C60-170F-4476-89FC-368E59ACB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601" y="5837492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423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F59D31E3-55B0-4944-9CA9-5988ABC97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710D6454-372E-427D-BE3F-83BC1DCDB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	W zakończeniu e-maila za przejaw braku grzeczności uznawane są formuły, które w jakikolwiek spo­sób wymuszają na odbiorcy szybką odpowiedź: wszelkie zwroty typu </a:t>
            </a:r>
            <a:r>
              <a:rPr lang="pl-PL" i="1" dirty="0"/>
              <a:t>Proszę o pilną / niezwłoczną odpowiedź</a:t>
            </a:r>
            <a:r>
              <a:rPr lang="pl-PL" dirty="0"/>
              <a:t> są niestosowne. Jeśli zależy nam na szybkim czasie odpowiedzi, powinniśmy to zaznaczyć wcześniej w treści e-maila.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CCF47127-5742-4272-8405-0F44F0986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89" y="5689240"/>
            <a:ext cx="5858764" cy="9754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C7B039E0-6F9B-4C97-8E66-EC44A8909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8638" y="5933102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14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FACFF78B-A886-3849-A8CF-A2C85CC55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72" y="274040"/>
            <a:ext cx="10912128" cy="520287"/>
          </a:xfrm>
        </p:spPr>
        <p:txBody>
          <a:bodyPr>
            <a:noAutofit/>
          </a:bodyPr>
          <a:lstStyle/>
          <a:p>
            <a:r>
              <a:rPr lang="pl-PL" sz="2800" b="1" dirty="0"/>
              <a:t>Wielki słownik języka polskiego,</a:t>
            </a:r>
            <a:br>
              <a:rPr lang="pl-PL" sz="2800" b="1" dirty="0"/>
            </a:br>
            <a:r>
              <a:rPr lang="pl-PL" sz="2800" b="1" dirty="0">
                <a:hlinkClick r:id="rId2"/>
              </a:rPr>
              <a:t>https://wsjp.pl</a:t>
            </a:r>
            <a:r>
              <a:rPr lang="pl-PL" sz="2800" b="1" dirty="0"/>
              <a:t> </a:t>
            </a: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="" xmlns:a16="http://schemas.microsoft.com/office/drawing/2014/main" id="{567FCBDB-504F-451C-9545-EB75730B6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3" y="1194898"/>
            <a:ext cx="6751046" cy="4717747"/>
          </a:xfrm>
        </p:spPr>
      </p:pic>
      <p:grpSp>
        <p:nvGrpSpPr>
          <p:cNvPr id="7" name="Grupa 6">
            <a:extLst>
              <a:ext uri="{FF2B5EF4-FFF2-40B4-BE49-F238E27FC236}">
                <a16:creationId xmlns="" xmlns:a16="http://schemas.microsoft.com/office/drawing/2014/main" id="{A383C6E0-3894-689D-BF9B-DBBDD438EA3A}"/>
              </a:ext>
            </a:extLst>
          </p:cNvPr>
          <p:cNvGrpSpPr/>
          <p:nvPr/>
        </p:nvGrpSpPr>
        <p:grpSpPr>
          <a:xfrm>
            <a:off x="517872" y="5818901"/>
            <a:ext cx="6079201" cy="988629"/>
            <a:chOff x="390525" y="5787364"/>
            <a:chExt cx="6486996" cy="1070636"/>
          </a:xfrm>
        </p:grpSpPr>
        <p:pic>
          <p:nvPicPr>
            <p:cNvPr id="4" name="Obraz 3">
              <a:extLst>
                <a:ext uri="{FF2B5EF4-FFF2-40B4-BE49-F238E27FC236}">
                  <a16:creationId xmlns="" xmlns:a16="http://schemas.microsoft.com/office/drawing/2014/main" id="{77687734-2D8F-1CB7-3892-9DA08F55A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25" y="5787364"/>
              <a:ext cx="2546105" cy="1070636"/>
            </a:xfrm>
            <a:prstGeom prst="rect">
              <a:avLst/>
            </a:prstGeom>
          </p:spPr>
        </p:pic>
        <p:pic>
          <p:nvPicPr>
            <p:cNvPr id="6" name="Obraz 5">
              <a:extLst>
                <a:ext uri="{FF2B5EF4-FFF2-40B4-BE49-F238E27FC236}">
                  <a16:creationId xmlns="" xmlns:a16="http://schemas.microsoft.com/office/drawing/2014/main" id="{33429B47-5E01-83CB-D52F-F1CA29BB7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478" y="5907985"/>
              <a:ext cx="1563043" cy="829393"/>
            </a:xfrm>
            <a:prstGeom prst="rect">
              <a:avLst/>
            </a:prstGeom>
          </p:spPr>
        </p:pic>
      </p:grpSp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023" y="5952766"/>
            <a:ext cx="1791344" cy="76586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FCB9784D-B29E-40CF-8E20-813B9E6DD8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336" y="1237349"/>
            <a:ext cx="6481664" cy="467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5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8283620-0A62-43A5-943A-EDC9AC706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E8D05386-65A8-4E80-B016-77CBA459D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>
                <a:solidFill>
                  <a:prstClr val="black"/>
                </a:solidFill>
              </a:rPr>
              <a:t>Każdy e-mail powinien kończyć się podpisem, który ma być dostosowany do re­lacji między korespondentami. W korespondencji oficjalnej powinno to być </a:t>
            </a:r>
            <a:r>
              <a:rPr lang="pl-PL" u="sng" dirty="0">
                <a:solidFill>
                  <a:prstClr val="black"/>
                </a:solidFill>
              </a:rPr>
              <a:t>pełne imię i nazwisko </a:t>
            </a:r>
            <a:r>
              <a:rPr lang="pl-PL" dirty="0">
                <a:solidFill>
                  <a:prstClr val="black"/>
                </a:solidFill>
              </a:rPr>
              <a:t>(niezależnie nawet od tego, że dane nadawcy wyświetlają się na ekranie, np. w stopce lub zawarte są w samym adresie mailowym).</a:t>
            </a:r>
          </a:p>
          <a:p>
            <a:pPr lvl="0"/>
            <a:r>
              <a:rPr lang="pl-PL" dirty="0">
                <a:solidFill>
                  <a:prstClr val="black"/>
                </a:solidFill>
              </a:rPr>
              <a:t>Można podpisać się inicjałami lub inicjałem, ale nie w korespondencji oficjalnej i nie przy pierwszym kontakcie (niezależnie od typu relacji).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1B2F861B-A965-4D38-BA0D-61A6E141A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961" y="5757130"/>
            <a:ext cx="5858764" cy="9754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97E7F8E8-D2D5-477D-A20D-D34EFDB73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601" y="5933102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635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2E78E1DC-DB46-44BC-8861-B27F15293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Listy współczesne i dawne.</a:t>
            </a:r>
            <a:br>
              <a:rPr lang="pl-PL" dirty="0"/>
            </a:br>
            <a:r>
              <a:rPr lang="pl-PL" dirty="0"/>
              <a:t>Tradycyjny model polskiej etykiety językowej</a:t>
            </a:r>
            <a:br>
              <a:rPr lang="pl-PL" dirty="0"/>
            </a:br>
            <a:r>
              <a:rPr lang="pl-PL" dirty="0"/>
              <a:t>(zasady grzecznościowej gry)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EA81A07E-1F88-48BC-9AFD-F0A173B9C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4" y="2253343"/>
            <a:ext cx="10602686" cy="3923620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1. Symetryczność </a:t>
            </a:r>
            <a:r>
              <a:rPr lang="pl-PL" dirty="0" err="1"/>
              <a:t>zachowań</a:t>
            </a:r>
            <a:r>
              <a:rPr lang="pl-PL" dirty="0"/>
              <a:t> grzecznościowych. </a:t>
            </a:r>
          </a:p>
          <a:p>
            <a:pPr marL="0" indent="0">
              <a:buNone/>
            </a:pPr>
            <a:r>
              <a:rPr lang="pl-PL" dirty="0"/>
              <a:t>2. „Solidarność” z partnerem (współodczuwanie oraz współdziałanie z partnerem, empatia – por. gratulacje, pozdrowienia, życzenia, wyrazy współczucia, zapraszanie, częstowanie, deklaracja pomocy).</a:t>
            </a:r>
          </a:p>
          <a:p>
            <a:pPr marL="0" indent="0">
              <a:buNone/>
            </a:pPr>
            <a:r>
              <a:rPr lang="pl-PL" dirty="0"/>
              <a:t>3. Bycie „podwładnym” (wywyższanie odbiorcy kosztem podporządkowania mu nadawcy).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F8E4C8C7-F06D-47A8-B96E-0D08A6473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06" y="5419886"/>
            <a:ext cx="6437934" cy="107298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CA2166A4-58DA-4209-A4E5-148734C0A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2695" y="5603336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937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80205C9-47A9-4008-967A-639E87ABE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862AC78C-265F-49DC-8519-37966EFEF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Symetryczność </a:t>
            </a:r>
            <a:r>
              <a:rPr lang="pl-PL" dirty="0" err="1"/>
              <a:t>zachowań</a:t>
            </a:r>
            <a:r>
              <a:rPr lang="pl-PL" dirty="0"/>
              <a:t> grzecznościowych </a:t>
            </a:r>
          </a:p>
          <a:p>
            <a:pPr marL="0" indent="0">
              <a:buNone/>
            </a:pPr>
            <a:r>
              <a:rPr lang="pl-PL" dirty="0"/>
              <a:t>Konkretnie adresowane zachowanie grzecznościowe zmusza partnera do odwzajemnienia tego zachowania zgodnie z obowiązującymi normami grzecznościowymi. Np. adresat aktu powitania reaguje aktem powitania, adresat aktu gratulacji – aktem podziękowania.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F58E4D87-5148-459E-BC82-010525749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19" y="5238911"/>
            <a:ext cx="6437934" cy="107298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308C3944-F800-4331-9978-985EB3776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1181" y="5580317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231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1B18457D-A548-4BE9-B8B2-8218E5B0F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CA743785-84DC-4E7D-AA6A-563E80654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Solidarność z partnerem</a:t>
            </a:r>
          </a:p>
          <a:p>
            <a:pPr marL="0" indent="0">
              <a:buNone/>
            </a:pPr>
            <a:r>
              <a:rPr lang="pl-PL" dirty="0"/>
              <a:t>Oznacza współodczuwanie oraz współdziałanie z partnerem. Solidaryzując się z adresatem, nadawca komunikuje słownie, że cieszy się razem z nim (gratulacje, życzenia), razem z nim się smuci (wyrazy współczucia), chce razem z nim przebywać (zaproszenie), chce spełnić jego ewentualne potrzeby konsumpcyjne (częstowanie), chce mu pomóc w czymś (deklaracja pomocy), myśli o nim mimo oddalenia (pozdrowienia). 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4974870D-189D-4713-A931-6DB55D492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90" y="5640468"/>
            <a:ext cx="6437934" cy="107298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2F5E41A3-4FBE-4E58-96BF-901083BBA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781" y="5811170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315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5AECF25-8307-49A4-981A-7C75831A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FB9780E1-FD48-4484-99B8-5509FCBF2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r>
              <a:rPr lang="pl-PL" dirty="0"/>
              <a:t>Bycie podwładnym</a:t>
            </a:r>
          </a:p>
          <a:p>
            <a:pPr marL="0" indent="0">
              <a:buNone/>
            </a:pPr>
            <a:r>
              <a:rPr lang="pl-PL" dirty="0"/>
              <a:t> - Zasada umniejszania własnej wartości</a:t>
            </a:r>
          </a:p>
          <a:p>
            <a:pPr marL="0" indent="0">
              <a:buNone/>
            </a:pPr>
            <a:r>
              <a:rPr lang="pl-PL" dirty="0"/>
              <a:t>- Zasada pomniejszania własnych  zasług</a:t>
            </a:r>
          </a:p>
          <a:p>
            <a:pPr marL="0" indent="0">
              <a:buNone/>
            </a:pPr>
            <a:r>
              <a:rPr lang="pl-PL" dirty="0"/>
              <a:t>- Zasada bagatelizowania przewinienia partnera</a:t>
            </a:r>
          </a:p>
          <a:p>
            <a:pPr marL="0" indent="0">
              <a:buNone/>
            </a:pPr>
            <a:r>
              <a:rPr lang="pl-PL" dirty="0"/>
              <a:t>- Zasada wyolbrzymiania winy nadawcy (własnej)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67353018-F0DC-4806-AFA1-12EF78C8F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19" y="5640468"/>
            <a:ext cx="6437934" cy="107298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B20688BA-F3E7-459D-9104-782F812E8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7381" y="5981874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897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9BB0F29-B1B9-4EF3-8D4E-5BD676E30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Bycie podwładnym jako dynamiczna cecha modelu polskiej grzeczności językowej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EEEF74FF-E84C-4DE2-89E0-B683F943A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	Odpowiedzi na: </a:t>
            </a:r>
          </a:p>
          <a:p>
            <a:r>
              <a:rPr lang="pl-PL" dirty="0"/>
              <a:t>gratulacje </a:t>
            </a:r>
          </a:p>
          <a:p>
            <a:r>
              <a:rPr lang="pl-PL" dirty="0"/>
              <a:t>podziękowania </a:t>
            </a:r>
          </a:p>
          <a:p>
            <a:r>
              <a:rPr lang="pl-PL" dirty="0"/>
              <a:t>przeprosiny</a:t>
            </a:r>
          </a:p>
          <a:p>
            <a:r>
              <a:rPr lang="pl-PL" dirty="0"/>
              <a:t>komplementy, pochwały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DAEFC1CD-21BE-48C3-A1F7-FF1425D76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238911"/>
            <a:ext cx="6437934" cy="107298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3CD40177-A4FC-45DA-892E-8C993960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1181" y="5580317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561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9FCB8F6-E189-4EE6-B2DF-8F17801ED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13B83EEB-6B2F-4CA0-B42B-0764ADDE0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/>
              <a:t>	</a:t>
            </a:r>
            <a:r>
              <a:rPr lang="pl-PL" dirty="0"/>
              <a:t>GRATULACJE:</a:t>
            </a:r>
          </a:p>
          <a:p>
            <a:r>
              <a:rPr lang="pl-PL" i="1" dirty="0"/>
              <a:t>Gratuluję awansu! – Nie ma w tym mojej zasługi.</a:t>
            </a:r>
          </a:p>
          <a:p>
            <a:r>
              <a:rPr lang="pl-PL" i="1" dirty="0"/>
              <a:t>Gratuluję nagrody! – Nie ma czego. Te nagrody dostaje się z urzędu</a:t>
            </a:r>
            <a:r>
              <a:rPr lang="pl-PL" dirty="0"/>
              <a:t>.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A053EA4C-B0BF-498F-B3D6-9E40BE911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48" y="5526848"/>
            <a:ext cx="6437934" cy="107298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E61C7AD6-C654-47A9-B91C-6815EAD14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638" y="5697550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063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9DB631CB-CCE6-4F90-ABAB-66F806C05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29" y="365126"/>
            <a:ext cx="10613571" cy="298904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42D90069-EAA4-4B17-B3B4-9A46FE3D0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849087"/>
            <a:ext cx="11070771" cy="58068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	</a:t>
            </a:r>
            <a:r>
              <a:rPr lang="pl-PL" dirty="0"/>
              <a:t>DZIĘKUJĘ: </a:t>
            </a:r>
          </a:p>
          <a:p>
            <a:r>
              <a:rPr lang="pl-PL" i="1" dirty="0"/>
              <a:t>Nie ma za co.</a:t>
            </a:r>
          </a:p>
          <a:p>
            <a:r>
              <a:rPr lang="pl-PL" i="1" dirty="0"/>
              <a:t>To drobiazg.</a:t>
            </a:r>
          </a:p>
          <a:p>
            <a:r>
              <a:rPr lang="pl-PL" i="1" dirty="0"/>
              <a:t>Cała przyjemność po mojej stronie. </a:t>
            </a:r>
          </a:p>
          <a:p>
            <a:endParaRPr lang="pl-PL" dirty="0"/>
          </a:p>
          <a:p>
            <a:pPr marL="0" indent="0">
              <a:buNone/>
            </a:pPr>
            <a:r>
              <a:rPr lang="uk-UA" dirty="0"/>
              <a:t>	</a:t>
            </a:r>
            <a:r>
              <a:rPr lang="pl-PL" dirty="0"/>
              <a:t>PRZEPRASZAM:</a:t>
            </a:r>
          </a:p>
          <a:p>
            <a:r>
              <a:rPr lang="pl-PL" i="1" dirty="0"/>
              <a:t>Nic się nie stało.</a:t>
            </a:r>
          </a:p>
          <a:p>
            <a:r>
              <a:rPr lang="pl-PL" i="1" dirty="0"/>
              <a:t>Nic nie szkodzi.</a:t>
            </a:r>
          </a:p>
          <a:p>
            <a:r>
              <a:rPr lang="pl-PL" i="1" dirty="0"/>
              <a:t>Każdemu mogło się zdarzyć. 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E815FCD7-0A29-4285-9291-F51AF8463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90" y="5615603"/>
            <a:ext cx="6437934" cy="107298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98F85E12-25C9-41F2-A3A3-24AFB6F79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438" y="5786305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424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DC0AA4E-8E57-41C7-948D-AEC252D28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628" y="260578"/>
            <a:ext cx="10602685" cy="566738"/>
          </a:xfrm>
        </p:spPr>
        <p:txBody>
          <a:bodyPr>
            <a:normAutofit fontScale="90000"/>
          </a:bodyPr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AB2F31E6-40B2-4095-8854-BFB214581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743" y="936171"/>
            <a:ext cx="10733314" cy="52734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	</a:t>
            </a:r>
            <a:r>
              <a:rPr lang="pl-PL" sz="3200" dirty="0"/>
              <a:t>Reakcje na komplementy i pochwały:</a:t>
            </a:r>
          </a:p>
          <a:p>
            <a:pPr marL="0" indent="0">
              <a:buNone/>
            </a:pPr>
            <a:endParaRPr lang="pl-PL" sz="3200" dirty="0"/>
          </a:p>
          <a:p>
            <a:r>
              <a:rPr lang="pl-PL" i="1" dirty="0"/>
              <a:t>Daj (już) spokój</a:t>
            </a:r>
          </a:p>
          <a:p>
            <a:r>
              <a:rPr lang="pl-PL" i="1" dirty="0"/>
              <a:t>E tam</a:t>
            </a:r>
          </a:p>
          <a:p>
            <a:r>
              <a:rPr lang="pl-PL" i="1" dirty="0"/>
              <a:t>Mówisz tak tylko</a:t>
            </a:r>
          </a:p>
          <a:p>
            <a:r>
              <a:rPr lang="pl-PL" i="1" dirty="0"/>
              <a:t>Nie gadaj głupstw</a:t>
            </a:r>
          </a:p>
          <a:p>
            <a:r>
              <a:rPr lang="pl-PL" i="1" dirty="0"/>
              <a:t>Nie przesadzaj</a:t>
            </a:r>
          </a:p>
          <a:p>
            <a:r>
              <a:rPr lang="pl-PL" i="1" dirty="0"/>
              <a:t>Przestań  </a:t>
            </a:r>
          </a:p>
          <a:p>
            <a:r>
              <a:rPr lang="pl-PL" i="1" dirty="0"/>
              <a:t>Weź przestań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EBA745B1-B69F-4AF3-BF8F-C6DE104D5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62" y="5524433"/>
            <a:ext cx="6437934" cy="107298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239E82E5-3CE8-490E-830F-711D9FBB2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8133" y="5843828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098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64413FB0-578C-4A0D-B8A9-9447D1457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18646"/>
          </a:xfrm>
        </p:spPr>
        <p:txBody>
          <a:bodyPr>
            <a:normAutofit fontScale="90000"/>
          </a:bodyPr>
          <a:lstStyle/>
          <a:p>
            <a:r>
              <a:rPr lang="pl-PL" dirty="0"/>
              <a:t>Model podwładnego w dawnej polszczyźnie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194A7350-35FD-4CD8-AEB2-6EA0C5915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10343"/>
            <a:ext cx="10668000" cy="5066620"/>
          </a:xfrm>
        </p:spPr>
        <p:txBody>
          <a:bodyPr/>
          <a:lstStyle/>
          <a:p>
            <a:r>
              <a:rPr lang="pl-PL" sz="2400" dirty="0"/>
              <a:t>M. Cybulski, </a:t>
            </a:r>
            <a:r>
              <a:rPr lang="pl-PL" sz="2400" i="1" dirty="0"/>
              <a:t>Obyczaje językowe dawnych Polaków. Formuły werbalne w dobie średniopolskiej</a:t>
            </a:r>
            <a:r>
              <a:rPr lang="pl-PL" sz="2400" dirty="0"/>
              <a:t>, Łódź 2003.</a:t>
            </a:r>
          </a:p>
          <a:p>
            <a:r>
              <a:rPr lang="pl-PL" sz="2400" dirty="0"/>
              <a:t>A. Pawłowska</a:t>
            </a:r>
            <a:r>
              <a:rPr lang="pl-PL" sz="2400" i="1" dirty="0"/>
              <a:t>, Formuły werbalne polskiej etykiety językowej od połowy XVIII do lat sześćdziesiątych XIX wieku. Analiza socjolingwistyczna</a:t>
            </a:r>
            <a:r>
              <a:rPr lang="pl-PL" sz="2400" dirty="0"/>
              <a:t>, Łódź 2014.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97D6DFEA-3C24-4CFA-B806-B0487EB19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722" y="2753253"/>
            <a:ext cx="2491755" cy="355864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F09DCD95-977D-45D4-B7E4-8F4E898DD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530" y="2743200"/>
            <a:ext cx="2491755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68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805F915-7A54-4D0F-ACF9-5297F3A6B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="" xmlns:a16="http://schemas.microsoft.com/office/drawing/2014/main" id="{A78CF70F-1ECB-455D-9A9E-B0652A991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3114" y="5791653"/>
            <a:ext cx="5521130" cy="92018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6956DCB1-D41E-4C04-B99D-F22BD078E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4086" y="6002932"/>
            <a:ext cx="1589583" cy="67769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0224717B-F236-46F5-8F03-7EBC1BFD1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2" y="430929"/>
            <a:ext cx="6056775" cy="505105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2760259F-4C00-4AB6-90D9-CF5C42C519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638" y="365125"/>
            <a:ext cx="6921362" cy="536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653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BE56225-9EC6-4900-A17C-518320E27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M. Cybulski, Obyczaje językowe dawnych Polaków...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3100D8D3-8A89-41F7-9B84-B92191CA9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i="1" dirty="0"/>
              <a:t>	</a:t>
            </a:r>
            <a:r>
              <a:rPr lang="pl-PL" dirty="0"/>
              <a:t>Pożegnania:</a:t>
            </a:r>
          </a:p>
          <a:p>
            <a:r>
              <a:rPr lang="pl-PL" i="1" dirty="0"/>
              <a:t>Najuniżeńszym zostaję sługą</a:t>
            </a:r>
          </a:p>
          <a:p>
            <a:r>
              <a:rPr lang="pl-PL" i="1" dirty="0"/>
              <a:t>Zostaję [...] najuniżeńszym podnóżkiem i najwierniejszym sługą</a:t>
            </a:r>
          </a:p>
          <a:p>
            <a:r>
              <a:rPr lang="pl-PL" i="1" dirty="0"/>
              <a:t>Zostaję na ostatku do usług gotów</a:t>
            </a:r>
          </a:p>
          <a:p>
            <a:r>
              <a:rPr lang="pl-PL" i="1" dirty="0"/>
              <a:t>Uniżone swoje usługi pod miłościwe nogi</a:t>
            </a:r>
          </a:p>
          <a:p>
            <a:r>
              <a:rPr lang="pl-PL" i="1" dirty="0"/>
              <a:t>[...] do nóg pańskich niziusieńko upada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E2DA9E69-23B7-4207-B9A6-39C04AD6D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19" y="5559505"/>
            <a:ext cx="6437934" cy="107298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4F5E7520-45E1-4B2A-903B-CC5EF2F42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157" y="5811171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027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1A97A91-D932-456F-93D8-A1B50D87F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A. Pawłowska, Formuły werbalne polskiej etykiety językowej...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43F8E801-2B4E-4B6A-8D3B-A78350782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	Relacje symetryczne (podobna pozycja społeczna nadawcy i odbiorcy)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dirty="0"/>
              <a:t>	Powitania i formy inicjalne w listach:</a:t>
            </a:r>
          </a:p>
          <a:p>
            <a:r>
              <a:rPr lang="pl-PL" i="1" dirty="0"/>
              <a:t>Do nóg upadam</a:t>
            </a:r>
          </a:p>
          <a:p>
            <a:r>
              <a:rPr lang="pl-PL" i="1" dirty="0"/>
              <a:t>Upadam do stóp</a:t>
            </a:r>
          </a:p>
          <a:p>
            <a:r>
              <a:rPr lang="pl-PL" i="1" dirty="0"/>
              <a:t>Ścielę się do stópek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17D7F359-73BF-4B2C-B6EE-FBC706FDD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19" y="5640468"/>
            <a:ext cx="6437934" cy="107298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D9474255-018D-40CF-B12A-CA50F7C03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895" y="5811170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491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D40A0BA-FF53-4719-9478-88F7A3C10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F59DBF65-6136-4034-A06F-D66CB06D3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	Pożegnania i  formy końcowe w listach:</a:t>
            </a:r>
          </a:p>
          <a:p>
            <a:endParaRPr lang="pl-PL" dirty="0"/>
          </a:p>
          <a:p>
            <a:r>
              <a:rPr lang="pl-PL" i="1" dirty="0"/>
              <a:t>Sługa uniżony</a:t>
            </a:r>
          </a:p>
          <a:p>
            <a:r>
              <a:rPr lang="pl-PL" i="1" dirty="0"/>
              <a:t>Sługa i podnóżek pana hrabiego</a:t>
            </a:r>
          </a:p>
          <a:p>
            <a:r>
              <a:rPr lang="pl-PL" i="1" dirty="0"/>
              <a:t>Mam honor zostać uniżoną sługą</a:t>
            </a:r>
            <a:r>
              <a:rPr lang="pl-PL" dirty="0"/>
              <a:t> [szlachcianka do szlachcica]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BB55F4A1-4DA9-46DD-8164-6909D18DC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33" y="5515962"/>
            <a:ext cx="6437934" cy="107298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8A2B49D6-EBB3-4953-ABA7-D3A6C16A9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676" y="5761292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14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D5997B7-FC14-4BA9-A36A-FEAA5FD0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BC50F85A-D2DE-446B-8113-2643E4F99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743" y="794657"/>
            <a:ext cx="10853057" cy="5382306"/>
          </a:xfrm>
        </p:spPr>
        <p:txBody>
          <a:bodyPr/>
          <a:lstStyle/>
          <a:p>
            <a:r>
              <a:rPr lang="pl-PL" sz="3200" dirty="0"/>
              <a:t>Staropolski grzecznościowy akt „ofiarowania służb” 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i="1" dirty="0"/>
              <a:t>Upraszam, abyś mi kiedykolwiek w czym rozkazał służyć tobie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sz="2400" dirty="0"/>
              <a:t>Por.  obecne akty deklaracji pomocy / podległości (sfera usług, adresat: klient, petent): </a:t>
            </a:r>
          </a:p>
          <a:p>
            <a:pPr marL="0" indent="0">
              <a:buNone/>
            </a:pPr>
            <a:r>
              <a:rPr lang="pl-PL" sz="2400" i="1" dirty="0"/>
              <a:t>Czy może coś podać?</a:t>
            </a:r>
          </a:p>
          <a:p>
            <a:pPr marL="0" indent="0">
              <a:buNone/>
            </a:pPr>
            <a:r>
              <a:rPr lang="pl-PL" sz="2400" i="1" dirty="0"/>
              <a:t>W czym mogę pomóc?</a:t>
            </a:r>
          </a:p>
          <a:p>
            <a:pPr marL="0" indent="0">
              <a:buNone/>
            </a:pPr>
            <a:r>
              <a:rPr lang="pl-PL" sz="2400" i="1" dirty="0"/>
              <a:t>Czym mogę służyć?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165AC3AF-F606-46B1-A428-E45B89715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33" y="5640468"/>
            <a:ext cx="6437934" cy="107298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922937FD-4FA8-49D0-8E2A-27BED232F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676" y="5761291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047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5B1164F-4C83-4432-8F13-A416C1BFC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1F571146-F1B1-4D04-8970-5B7F4674C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72" y="1251858"/>
            <a:ext cx="10646228" cy="4925106"/>
          </a:xfrm>
        </p:spPr>
        <p:txBody>
          <a:bodyPr/>
          <a:lstStyle/>
          <a:p>
            <a:r>
              <a:rPr lang="pl-PL" sz="3200" dirty="0"/>
              <a:t>„Akty, które z założenia miały być wyrazem pokory i uniżoności, w badanym okresie uległy daleko idącej konwencjonalizacji. Świadczy o tym fakt, że w ekscerpowanych tekstach częściej pojawiają się one w relacjach równorzędnych niż w sytuacji, gdy nadawca ma niższy status od odbiorcy”.</a:t>
            </a:r>
          </a:p>
          <a:p>
            <a:pPr marL="0" indent="0">
              <a:buNone/>
            </a:pPr>
            <a:r>
              <a:rPr lang="pl-PL" dirty="0"/>
              <a:t>	</a:t>
            </a:r>
          </a:p>
          <a:p>
            <a:pPr marL="0" indent="0">
              <a:buNone/>
            </a:pPr>
            <a:r>
              <a:rPr lang="pl-PL" dirty="0"/>
              <a:t>	</a:t>
            </a:r>
            <a:r>
              <a:rPr lang="pl-PL" sz="2400" dirty="0"/>
              <a:t>A. Pawłowska, </a:t>
            </a:r>
            <a:r>
              <a:rPr lang="pl-PL" sz="2400" i="1" dirty="0"/>
              <a:t>Formuły werbalne polskiej etykiety językowej od połowy XVIII do lat sześćdziesiątych XIX wieku. Analiza socjolingwistyczna</a:t>
            </a:r>
            <a:r>
              <a:rPr lang="pl-PL" sz="2400" dirty="0"/>
              <a:t>, Łódź 2014, s. 36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3D79BE64-22A2-4636-995F-D16EB3508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1" y="5660571"/>
            <a:ext cx="6437934" cy="107298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59099833-5A71-4914-8A42-FA55A693F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1304" y="5831273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609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5B3A8BA-1462-421A-A826-DF949DD24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7F96D5BE-9CB9-4AAB-89EC-8297821F25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1166"/>
            <a:ext cx="8725547" cy="4351338"/>
          </a:xfrm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8C3F72F7-6D38-44B6-B829-BA1009CE3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8" y="-174568"/>
            <a:ext cx="9701536" cy="429256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1874AF40-5022-4289-89A2-090D66F67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392" y="5236801"/>
            <a:ext cx="7680694" cy="145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460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6EAB6808-1727-4B65-9D86-A7483B630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1A7C928F-890F-4DA0-87B3-0EA817FD6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3" y="365125"/>
            <a:ext cx="10798434" cy="3042216"/>
          </a:xfrm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D4439E24-8F16-4399-9D80-8CC87E412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3599127"/>
            <a:ext cx="11212286" cy="224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400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E664F72-E07D-4C5B-B7DE-37E141EB1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="" xmlns:a16="http://schemas.microsoft.com/office/drawing/2014/main" id="{BFF6E52A-1A80-4BDD-A551-32B146FD1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14" y="217715"/>
            <a:ext cx="9896664" cy="339525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C37CED47-32F7-409F-839C-42D0BFD30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278" y="3968179"/>
            <a:ext cx="10996121" cy="196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985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85226D03-3EEA-47E1-AB53-F3C8246F7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65686ECA-3748-4FA5-87B5-25B080520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4000" i="1" dirty="0"/>
              <a:t> - Gratuluję Państwu wiedzy i osiągnięć zdobytych w trakcie dotychczasowego udziału w projekcie „Z biegiem dolnej Wisły…”!</a:t>
            </a:r>
          </a:p>
          <a:p>
            <a:pPr marL="0" indent="0">
              <a:buNone/>
            </a:pPr>
            <a:endParaRPr lang="pl-PL" sz="3600" b="1" i="1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1E886251-7680-4CCF-ACAB-39820C3C3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61" y="5526848"/>
            <a:ext cx="6437934" cy="107298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F2EE35F0-023B-4F5C-A62F-2F84801C2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838" y="5800285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073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AB1B993-DCB0-4F6E-B1EE-F2FC649F0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FC9E03E3-09BB-4524-94E8-59E55F3ED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Dziękuję / Dziękujemy</a:t>
            </a:r>
          </a:p>
          <a:p>
            <a:endParaRPr lang="pl-PL" dirty="0"/>
          </a:p>
          <a:p>
            <a:r>
              <a:rPr lang="pl-PL" dirty="0"/>
              <a:t>?..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5B6CC043-5047-42D0-87AE-E5E6DC7D6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33" y="5398115"/>
            <a:ext cx="6437934" cy="107298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F95B5F74-AE6D-4CCF-92FB-16E3AB7D4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638" y="5739521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18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E0772371-9A14-4443-9B65-0D4ACD931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="" xmlns:a16="http://schemas.microsoft.com/office/drawing/2014/main" id="{9797858D-EDD8-4F93-9DA6-6745939E1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04" y="365125"/>
            <a:ext cx="4993579" cy="5386179"/>
          </a:xfrm>
        </p:spPr>
      </p:pic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3CC27069-46E2-4BE0-B96A-78E7E8189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" y="5703583"/>
            <a:ext cx="5726734" cy="95445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B3665C02-E6DC-4D44-8FBE-C373DD4AE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3127" y="5952369"/>
            <a:ext cx="1785197" cy="76108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68AFA2D5-4457-4EE4-AFD9-CE2DD6F601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57" y="199962"/>
            <a:ext cx="7176444" cy="552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996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221D76A8-E353-47F3-BBA4-DB8D18AC8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3704"/>
          </a:xfrm>
        </p:spPr>
        <p:txBody>
          <a:bodyPr>
            <a:normAutofit fontScale="90000"/>
          </a:bodyPr>
          <a:lstStyle/>
          <a:p>
            <a:r>
              <a:rPr lang="pl-PL" dirty="0"/>
              <a:t>Wybrana literatura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D2BE9428-2CCA-4AC1-9E9F-17E05641A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14" y="1110344"/>
            <a:ext cx="11059886" cy="550817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pl-PL" dirty="0" err="1"/>
              <a:t>Antas</a:t>
            </a:r>
            <a:r>
              <a:rPr lang="pl-PL" dirty="0"/>
              <a:t> J., </a:t>
            </a:r>
            <a:r>
              <a:rPr lang="pl-PL" i="1" dirty="0"/>
              <a:t>Polskie zasady grzeczności</a:t>
            </a:r>
            <a:r>
              <a:rPr lang="pl-PL" dirty="0"/>
              <a:t>, w: Język a komunikacja 4: Język trzeciego tysiąclecia II, t. I: Nowe oblicza komunikacji we współczesnej polszczyźnie, red. G. Szpila, Kraków, 2002, s. 347–363.</a:t>
            </a:r>
          </a:p>
          <a:p>
            <a:pPr lvl="0"/>
            <a:r>
              <a:rPr lang="pl-PL" dirty="0" err="1"/>
              <a:t>Grodziński</a:t>
            </a:r>
            <a:r>
              <a:rPr lang="pl-PL" dirty="0"/>
              <a:t> E., </a:t>
            </a:r>
            <a:r>
              <a:rPr lang="pl-PL" i="1" dirty="0"/>
              <a:t>Rola formuł grzecznościowych w językach współczesnych</a:t>
            </a:r>
            <a:r>
              <a:rPr lang="pl-PL" dirty="0"/>
              <a:t>, „Poradnik Językowy” 1977, z. 7, s. 305–310. </a:t>
            </a:r>
          </a:p>
          <a:p>
            <a:pPr lvl="0"/>
            <a:r>
              <a:rPr lang="pl-PL" dirty="0"/>
              <a:t>Dobry słownik, </a:t>
            </a:r>
            <a:r>
              <a:rPr lang="pl-PL" u="sng" dirty="0">
                <a:hlinkClick r:id="rId2"/>
              </a:rPr>
              <a:t>https://dobryslownik.pl/kompendium-regul-jezykowych</a:t>
            </a:r>
            <a:endParaRPr lang="pl-PL" dirty="0"/>
          </a:p>
          <a:p>
            <a:pPr lvl="0"/>
            <a:r>
              <a:rPr lang="pl-PL" dirty="0"/>
              <a:t>Cybulski M., </a:t>
            </a:r>
            <a:r>
              <a:rPr lang="pl-PL" i="1" dirty="0"/>
              <a:t>Obyczaje językowe dawnych Polaków. Formuły werbalne w dobie średniopolski</a:t>
            </a:r>
            <a:r>
              <a:rPr lang="pl-PL" dirty="0"/>
              <a:t>ej, Łódź 2003.</a:t>
            </a:r>
          </a:p>
          <a:p>
            <a:pPr lvl="0"/>
            <a:r>
              <a:rPr lang="pl-PL" dirty="0"/>
              <a:t>Kita M., </a:t>
            </a:r>
            <a:r>
              <a:rPr lang="pl-PL" i="1" dirty="0"/>
              <a:t>Językowe rytuały grzecznościowe</a:t>
            </a:r>
            <a:r>
              <a:rPr lang="pl-PL" dirty="0"/>
              <a:t>, Katowice 2005.</a:t>
            </a:r>
          </a:p>
          <a:p>
            <a:pPr lvl="0"/>
            <a:r>
              <a:rPr lang="pl-PL" dirty="0" err="1"/>
              <a:t>Marcjanik</a:t>
            </a:r>
            <a:r>
              <a:rPr lang="pl-PL" dirty="0"/>
              <a:t> M.,  </a:t>
            </a:r>
            <a:r>
              <a:rPr lang="pl-PL" i="1" dirty="0"/>
              <a:t>Polska grzeczność językowa</a:t>
            </a:r>
            <a:r>
              <a:rPr lang="pl-PL" dirty="0"/>
              <a:t>, Kielce 2002.</a:t>
            </a:r>
          </a:p>
          <a:p>
            <a:pPr lvl="0"/>
            <a:r>
              <a:rPr lang="pl-PL" dirty="0" err="1"/>
              <a:t>Marcjanik</a:t>
            </a:r>
            <a:r>
              <a:rPr lang="pl-PL" dirty="0"/>
              <a:t> M., </a:t>
            </a:r>
            <a:r>
              <a:rPr lang="pl-PL" i="1" dirty="0"/>
              <a:t>Słownik językowego savoir-</a:t>
            </a:r>
            <a:r>
              <a:rPr lang="pl-PL" i="1" dirty="0" err="1"/>
              <a:t>vivr´u</a:t>
            </a:r>
            <a:r>
              <a:rPr lang="pl-PL" dirty="0"/>
              <a:t>, Warszawa 2014.</a:t>
            </a:r>
          </a:p>
          <a:p>
            <a:pPr lvl="0"/>
            <a:r>
              <a:rPr lang="pl-PL" dirty="0"/>
              <a:t>Ożóg K., </a:t>
            </a:r>
            <a:r>
              <a:rPr lang="pl-PL" i="1" dirty="0"/>
              <a:t>Zwroty grzecznościowe współczesnej polszczyzny mówionej (na materiale języka mówionego mieszkańców Krakowa)</a:t>
            </a:r>
            <a:r>
              <a:rPr lang="pl-PL" dirty="0"/>
              <a:t>, Warszawa–Kraków, 1990.</a:t>
            </a:r>
          </a:p>
          <a:p>
            <a:pPr lvl="0"/>
            <a:r>
              <a:rPr lang="pl-PL" dirty="0"/>
              <a:t>Pawłowska A., </a:t>
            </a:r>
            <a:r>
              <a:rPr lang="pl-PL" i="1" dirty="0"/>
              <a:t>Formuły werbalne polskiej etykiety językowej od połowy XVIII do lat sześćdziesiątych XIX wieku. Analiza socjolingwistyczna</a:t>
            </a:r>
            <a:r>
              <a:rPr lang="pl-PL" dirty="0"/>
              <a:t>, Łódź 2014.</a:t>
            </a:r>
          </a:p>
          <a:p>
            <a:pPr lvl="0"/>
            <a:r>
              <a:rPr lang="pl-PL" dirty="0"/>
              <a:t>Wierzbicka A., </a:t>
            </a:r>
            <a:r>
              <a:rPr lang="pl-PL" i="1" dirty="0" err="1"/>
              <a:t>Genry</a:t>
            </a:r>
            <a:r>
              <a:rPr lang="pl-PL" i="1" dirty="0"/>
              <a:t> mowy</a:t>
            </a:r>
            <a:r>
              <a:rPr lang="pl-PL" dirty="0"/>
              <a:t>, w: Tekst i zdanie. Zbiór studiów, red. T. Dobrzyńska, E. Janus, Wrocław etc. 1993.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093084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1D9B684-E6F5-4BEE-BA7A-B580C518B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2E229991-F27C-4A8F-8F0B-97E49B920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pPr marL="0" indent="0" algn="ctr">
              <a:buNone/>
            </a:pPr>
            <a:r>
              <a:rPr lang="pl-PL" sz="4000" dirty="0"/>
              <a:t>Dziękuję za uwagę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558E75E1-4A60-46E4-AE1D-8A5FCC473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05" y="5640468"/>
            <a:ext cx="6437934" cy="107298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C6DF5A11-0286-4D25-9123-F0E97412C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676" y="5981874"/>
            <a:ext cx="171312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75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B426109C-619B-4D7E-B98C-615D996EC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Tradycyjny list papierowy a psychoterapia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9CDDF49B-7FDE-40B3-B84D-91E1F4A31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„Technika trzech listów” jako narzędzie „radykalnego wybaczania”</a:t>
            </a:r>
          </a:p>
          <a:p>
            <a:pPr marL="0" indent="0">
              <a:buNone/>
            </a:pPr>
            <a:r>
              <a:rPr lang="pl-PL" sz="2000" dirty="0">
                <a:hlinkClick r:id="rId2"/>
              </a:rPr>
              <a:t>https://totalnabiologia.com.pl/radykalne-wybaczanie/</a:t>
            </a:r>
            <a:r>
              <a:rPr lang="pl-PL" sz="2000" dirty="0"/>
              <a:t> </a:t>
            </a:r>
          </a:p>
          <a:p>
            <a:pPr marL="0" indent="0">
              <a:buNone/>
            </a:pPr>
            <a:r>
              <a:rPr lang="pl-PL" sz="2000" dirty="0">
                <a:hlinkClick r:id="rId3"/>
              </a:rPr>
              <a:t>https://metoda-tippinga.pl/web/trzy-listy/</a:t>
            </a:r>
            <a:r>
              <a:rPr lang="pl-PL" sz="2000" dirty="0"/>
              <a:t> </a:t>
            </a:r>
          </a:p>
          <a:p>
            <a:pPr marL="0" indent="0">
              <a:buNone/>
            </a:pPr>
            <a:endParaRPr lang="pl-PL" sz="2000" dirty="0"/>
          </a:p>
          <a:p>
            <a:r>
              <a:rPr lang="pl-PL" dirty="0"/>
              <a:t>Pisanie listów może pomóc w rozwiązaniu trudnych emocji, zrozumieniu swoich uczuć i wybaczeniu innym, a także sobie.</a:t>
            </a:r>
          </a:p>
          <a:p>
            <a:r>
              <a:rPr lang="pl-PL" dirty="0"/>
              <a:t>Pisanie listów jest procesem angażującym wiele zmysłów – wzrok, dotyk oraz słuch (gdy czytamy swoje słowa na głos).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B4E501D4-3E17-4E2D-81DA-646463660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14" y="5591269"/>
            <a:ext cx="5977672" cy="99627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16673989-E2A7-4D5E-8772-3CAD2F8FC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7257" y="5793865"/>
            <a:ext cx="1715418" cy="73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04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838C83E9-320D-4611-AA91-1B3096F04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345" y="198871"/>
            <a:ext cx="10494818" cy="364547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525D78C2-575C-48B4-BD22-D1B3EDA8B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036" y="1323884"/>
            <a:ext cx="10624127" cy="4853079"/>
          </a:xfrm>
        </p:spPr>
        <p:txBody>
          <a:bodyPr/>
          <a:lstStyle/>
          <a:p>
            <a:r>
              <a:rPr lang="pl-PL" dirty="0"/>
              <a:t>LISTY PISZE SIĘ NA KARTCE ODRĘCZNIE.</a:t>
            </a:r>
          </a:p>
          <a:p>
            <a:r>
              <a:rPr lang="pl-PL" dirty="0"/>
              <a:t>NIE PISZE SIĘ NA KOMPUTERZE I NIE DRUKUJE SIĘ ICH.</a:t>
            </a:r>
          </a:p>
          <a:p>
            <a:r>
              <a:rPr lang="pl-PL" dirty="0"/>
              <a:t>UŻYWA SIĘ DŁUGOPISU LUB PIÓRA.</a:t>
            </a:r>
          </a:p>
          <a:p>
            <a:r>
              <a:rPr lang="pl-PL" dirty="0"/>
              <a:t>NIE PISZE SIĘ OŁÓWKIEM.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0887A3AB-33A3-44BA-8044-2DF0EF84E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23" y="5762398"/>
            <a:ext cx="5854628" cy="97577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843F0FA2-AAA7-4F53-8D0F-B67F315B8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6447" y="5830001"/>
            <a:ext cx="1944793" cy="82912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FF604269-D9DD-45DD-8821-D516AED8F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731" y="2724830"/>
            <a:ext cx="4046298" cy="262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9052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ernik z solą.potx" id="{2800CF9D-C4D3-4D84-ACE8-0E8EE7BA7A25}" vid="{E2E8023A-CEE2-4DCC-8525-E05C64C204E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Piernik z solą</Template>
  <TotalTime>1148</TotalTime>
  <Words>2231</Words>
  <Application>Microsoft Office PowerPoint</Application>
  <PresentationFormat>Panoramiczny</PresentationFormat>
  <Paragraphs>290</Paragraphs>
  <Slides>71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71</vt:i4>
      </vt:variant>
    </vt:vector>
  </HeadingPairs>
  <TitlesOfParts>
    <vt:vector size="75" baseType="lpstr">
      <vt:lpstr>Arial</vt:lpstr>
      <vt:lpstr>Calibri</vt:lpstr>
      <vt:lpstr>Calibri Light</vt:lpstr>
      <vt:lpstr>Motyw pakietu Office</vt:lpstr>
      <vt:lpstr>Z biegiem dolnej Wisły.  Toruńsko-lwowskie spotkania na szlakach języka, historii i kultury</vt:lpstr>
      <vt:lpstr>Listy dawne i współczesne na tle dynamicznego modelu polskiej grzeczności językowej</vt:lpstr>
      <vt:lpstr>Plan</vt:lpstr>
      <vt:lpstr>List</vt:lpstr>
      <vt:lpstr>Wielki słownik języka polskiego, https://wsjp.pl </vt:lpstr>
      <vt:lpstr>Prezentacja programu PowerPoint</vt:lpstr>
      <vt:lpstr>Prezentacja programu PowerPoint</vt:lpstr>
      <vt:lpstr>Tradycyjny list papierowy a psychoterapia</vt:lpstr>
      <vt:lpstr>Prezentacja programu PowerPoint</vt:lpstr>
      <vt:lpstr> </vt:lpstr>
      <vt:lpstr>Prezentacja programu PowerPoint</vt:lpstr>
      <vt:lpstr>Prezentacja programu PowerPoint</vt:lpstr>
      <vt:lpstr>Prezentacja programu PowerPoint</vt:lpstr>
      <vt:lpstr>Nacobezu / NaCoBeZu</vt:lpstr>
      <vt:lpstr>       Zapis daty</vt:lpstr>
      <vt:lpstr>Struktura listu                        Wzór listu oficjalnego          (urzędowego) </vt:lpstr>
      <vt:lpstr>Prezentacja programu PowerPoint</vt:lpstr>
      <vt:lpstr>Prezentacja programu PowerPoint</vt:lpstr>
      <vt:lpstr>       Szanowny Pan        Szanowna Pani        Szanowni Państwo        Pan / Pani / Państwo</vt:lpstr>
      <vt:lpstr>Prezentacja programu PowerPoint</vt:lpstr>
      <vt:lpstr>Prezentacja programu PowerPoint</vt:lpstr>
      <vt:lpstr>Adresowanie koperty</vt:lpstr>
      <vt:lpstr>Prezentacja programu PowerPoint</vt:lpstr>
      <vt:lpstr>Początek i zakończenie listu: etykieta językowa</vt:lpstr>
      <vt:lpstr>Pojęcie etykiety językowej</vt:lpstr>
      <vt:lpstr>Polskie formy zwracania się do adresata: problemy osób ukraińskojęzycznych</vt:lpstr>
      <vt:lpstr>Prezentacja programu PowerPoint</vt:lpstr>
      <vt:lpstr>Jak należy się zwracać do:</vt:lpstr>
      <vt:lpstr>Prezentacja programu PowerPoint</vt:lpstr>
      <vt:lpstr>Problem wołacza</vt:lpstr>
      <vt:lpstr>E-maile nieoficjalne</vt:lpstr>
      <vt:lpstr>Prezentacja programu PowerPoint</vt:lpstr>
      <vt:lpstr>Prezentacja programu PowerPoint</vt:lpstr>
      <vt:lpstr>Prezentacja programu PowerPoint</vt:lpstr>
      <vt:lpstr>Prezentacja programu PowerPoint</vt:lpstr>
      <vt:lpstr>Początek listu – zwrot powitalny</vt:lpstr>
      <vt:lpstr>Dobry słownik https://dobryslownik.pl/  </vt:lpstr>
      <vt:lpstr>Prezentacja programu PowerPoint</vt:lpstr>
      <vt:lpstr>Prezentacja programu PowerPoint</vt:lpstr>
      <vt:lpstr>Początek e-maila</vt:lpstr>
      <vt:lpstr>Prezentacja programu PowerPoint</vt:lpstr>
      <vt:lpstr>Prezentacja programu PowerPoint</vt:lpstr>
      <vt:lpstr>Prezentacja programu PowerPoint</vt:lpstr>
      <vt:lpstr>Do adresata zbiorowego, kiedy z częścią osób jesteśmy na ty, a z częścią na pani / pan: </vt:lpstr>
      <vt:lpstr>Zakończenie e-maili</vt:lpstr>
      <vt:lpstr>Prezentacja programu PowerPoint</vt:lpstr>
      <vt:lpstr>Zakończenie e-maili</vt:lpstr>
      <vt:lpstr>Prezentacja programu PowerPoint</vt:lpstr>
      <vt:lpstr>Prezentacja programu PowerPoint</vt:lpstr>
      <vt:lpstr>Prezentacja programu PowerPoint</vt:lpstr>
      <vt:lpstr>Listy współczesne i dawne. Tradycyjny model polskiej etykiety językowej (zasady grzecznościowej gry)</vt:lpstr>
      <vt:lpstr>Prezentacja programu PowerPoint</vt:lpstr>
      <vt:lpstr>Prezentacja programu PowerPoint</vt:lpstr>
      <vt:lpstr>Prezentacja programu PowerPoint</vt:lpstr>
      <vt:lpstr>Bycie podwładnym jako dynamiczna cecha modelu polskiej grzeczności językowej </vt:lpstr>
      <vt:lpstr>Prezentacja programu PowerPoint</vt:lpstr>
      <vt:lpstr>Prezentacja programu PowerPoint</vt:lpstr>
      <vt:lpstr>Prezentacja programu PowerPoint</vt:lpstr>
      <vt:lpstr>Model podwładnego w dawnej polszczyźnie</vt:lpstr>
      <vt:lpstr>M. Cybulski, Obyczaje językowe dawnych Polaków...</vt:lpstr>
      <vt:lpstr>A. Pawłowska, Formuły werbalne polskiej etykiety językowej...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Wybrana literatura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Piernik z solą.  Toruńsko-drohobyckie spotkania literackie</dc:title>
  <dc:creator>R.M.</dc:creator>
  <cp:lastModifiedBy>R1</cp:lastModifiedBy>
  <cp:revision>68</cp:revision>
  <dcterms:created xsi:type="dcterms:W3CDTF">2024-02-02T11:13:49Z</dcterms:created>
  <dcterms:modified xsi:type="dcterms:W3CDTF">2025-04-04T09:33:11Z</dcterms:modified>
</cp:coreProperties>
</file>